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311" r:id="rId2"/>
    <p:sldId id="315" r:id="rId3"/>
    <p:sldId id="320" r:id="rId4"/>
    <p:sldId id="328" r:id="rId5"/>
    <p:sldId id="317" r:id="rId6"/>
    <p:sldId id="319" r:id="rId7"/>
    <p:sldId id="316" r:id="rId8"/>
    <p:sldId id="318" r:id="rId9"/>
    <p:sldId id="329" r:id="rId10"/>
    <p:sldId id="321" r:id="rId11"/>
    <p:sldId id="332" r:id="rId12"/>
    <p:sldId id="327" r:id="rId13"/>
    <p:sldId id="330" r:id="rId14"/>
    <p:sldId id="324" r:id="rId15"/>
    <p:sldId id="325" r:id="rId16"/>
    <p:sldId id="326" r:id="rId17"/>
    <p:sldId id="333" r:id="rId18"/>
    <p:sldId id="334" r:id="rId19"/>
    <p:sldId id="33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6" autoAdjust="0"/>
    <p:restoredTop sz="86460" autoAdjust="0"/>
  </p:normalViewPr>
  <p:slideViewPr>
    <p:cSldViewPr>
      <p:cViewPr varScale="1">
        <p:scale>
          <a:sx n="93" d="100"/>
          <a:sy n="93" d="100"/>
        </p:scale>
        <p:origin x="-2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0E880B-00D4-4B19-8299-0829148A83AD}" type="datetimeFigureOut">
              <a:rPr lang="en-US" smtClean="0"/>
              <a:pPr/>
              <a:t>1/23/2013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0F088-057E-467A-9558-64316AB1303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7A3571D6-1218-442B-B941-469042C8FFD2}" type="datetime1">
              <a:rPr lang="en-GB" smtClean="0"/>
              <a:pPr>
                <a:defRPr/>
              </a:pPr>
              <a:t>23/01/2013</a:t>
            </a:fld>
            <a:endParaRPr lang="en-GB"/>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GB"/>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C67F93A5-DE43-4640-AC95-8ADDF1C8A6B1}"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4FDAC-063E-4BCC-971E-E7CA46408730}" type="datetime1">
              <a:rPr lang="en-GB" smtClean="0"/>
              <a:pPr>
                <a:defRPr/>
              </a:pPr>
              <a:t>23/01/2013</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4EF2BB83-D9CF-4880-891D-04EB7348D1B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C87ED0D-66DD-40E5-9393-E8759BBC9E3D}" type="datetime1">
              <a:rPr lang="en-GB" smtClean="0"/>
              <a:pPr>
                <a:defRPr/>
              </a:pPr>
              <a:t>23/01/2013</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8CC2FC7D-268D-4A53-A6AE-BCF7DD8B747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21EAF89F-4A49-4CBD-A6A1-E5E29A8AD9D0}" type="datetime1">
              <a:rPr lang="en-GB" smtClean="0"/>
              <a:pPr>
                <a:defRPr/>
              </a:pPr>
              <a:t>23/01/2013</a:t>
            </a:fld>
            <a:endParaRPr lang="en-GB"/>
          </a:p>
        </p:txBody>
      </p:sp>
      <p:sp>
        <p:nvSpPr>
          <p:cNvPr id="5" name="Slide Number Placeholder 8"/>
          <p:cNvSpPr>
            <a:spLocks noGrp="1"/>
          </p:cNvSpPr>
          <p:nvPr>
            <p:ph type="sldNum" sz="quarter" idx="11"/>
          </p:nvPr>
        </p:nvSpPr>
        <p:spPr/>
        <p:txBody>
          <a:bodyPr rtlCol="0"/>
          <a:lstStyle>
            <a:lvl1pPr>
              <a:defRPr/>
            </a:lvl1pPr>
          </a:lstStyle>
          <a:p>
            <a:pPr>
              <a:defRPr/>
            </a:pPr>
            <a:fld id="{314AEBB1-CDF9-425B-A721-DF5E7C1F24D4}" type="slidenum">
              <a:rPr lang="en-GB"/>
              <a:pPr>
                <a:defRPr/>
              </a:pPr>
              <a:t>‹#›</a:t>
            </a:fld>
            <a:endParaRPr lang="en-GB"/>
          </a:p>
        </p:txBody>
      </p:sp>
      <p:sp>
        <p:nvSpPr>
          <p:cNvPr id="6" name="Footer Placeholder 9"/>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D5A8BE73-43E0-4A3B-83EF-8E820E7C15D4}" type="datetime1">
              <a:rPr lang="en-GB" smtClean="0"/>
              <a:pPr>
                <a:defRPr/>
              </a:pPr>
              <a:t>23/01/2013</a:t>
            </a:fld>
            <a:endParaRPr lang="en-GB"/>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GB"/>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6A29D3A4-9E9D-44F3-915C-F10E253460A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703DFA7-083E-4487-B58C-A8E7F2987A1C}" type="datetime1">
              <a:rPr lang="en-GB" smtClean="0"/>
              <a:pPr>
                <a:defRPr/>
              </a:pPr>
              <a:t>23/01/2013</a:t>
            </a:fld>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184DB07E-4083-4A36-9C86-EA2C7DEFC51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CA944CC2-77B0-4244-84F7-D34373C563A8}" type="datetime1">
              <a:rPr lang="en-GB" smtClean="0"/>
              <a:pPr>
                <a:defRPr/>
              </a:pPr>
              <a:t>23/01/2013</a:t>
            </a:fld>
            <a:endParaRPr lang="en-GB"/>
          </a:p>
        </p:txBody>
      </p:sp>
      <p:sp>
        <p:nvSpPr>
          <p:cNvPr id="8" name="Footer Placeholder 2"/>
          <p:cNvSpPr>
            <a:spLocks noGrp="1"/>
          </p:cNvSpPr>
          <p:nvPr>
            <p:ph type="ftr" sz="quarter" idx="11"/>
          </p:nvPr>
        </p:nvSpPr>
        <p:spPr/>
        <p:txBody>
          <a:bodyPr/>
          <a:lstStyle>
            <a:lvl1pPr>
              <a:defRPr/>
            </a:lvl1pPr>
          </a:lstStyle>
          <a:p>
            <a:pPr>
              <a:defRPr/>
            </a:pPr>
            <a:endParaRPr lang="en-GB"/>
          </a:p>
        </p:txBody>
      </p:sp>
      <p:sp>
        <p:nvSpPr>
          <p:cNvPr id="9" name="Slide Number Placeholder 22"/>
          <p:cNvSpPr>
            <a:spLocks noGrp="1"/>
          </p:cNvSpPr>
          <p:nvPr>
            <p:ph type="sldNum" sz="quarter" idx="12"/>
          </p:nvPr>
        </p:nvSpPr>
        <p:spPr/>
        <p:txBody>
          <a:bodyPr/>
          <a:lstStyle>
            <a:lvl1pPr>
              <a:defRPr/>
            </a:lvl1pPr>
          </a:lstStyle>
          <a:p>
            <a:pPr>
              <a:defRPr/>
            </a:pPr>
            <a:fld id="{E9D58619-1A05-4959-AFFE-4B6B15C4F15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0E063028-257C-4335-B3DB-D07087C79265}" type="datetime1">
              <a:rPr lang="en-GB" smtClean="0"/>
              <a:pPr>
                <a:defRPr/>
              </a:pPr>
              <a:t>23/01/2013</a:t>
            </a:fld>
            <a:endParaRPr lang="en-GB"/>
          </a:p>
        </p:txBody>
      </p:sp>
      <p:sp>
        <p:nvSpPr>
          <p:cNvPr id="4" name="Slide Number Placeholder 6"/>
          <p:cNvSpPr>
            <a:spLocks noGrp="1"/>
          </p:cNvSpPr>
          <p:nvPr>
            <p:ph type="sldNum" sz="quarter" idx="11"/>
          </p:nvPr>
        </p:nvSpPr>
        <p:spPr/>
        <p:txBody>
          <a:bodyPr rtlCol="0"/>
          <a:lstStyle>
            <a:lvl1pPr>
              <a:defRPr/>
            </a:lvl1pPr>
          </a:lstStyle>
          <a:p>
            <a:pPr>
              <a:defRPr/>
            </a:pPr>
            <a:fld id="{B11FD3CC-5717-4955-92D4-19694726D73C}" type="slidenum">
              <a:rPr lang="en-GB"/>
              <a:pPr>
                <a:defRPr/>
              </a:pPr>
              <a:t>‹#›</a:t>
            </a:fld>
            <a:endParaRPr lang="en-GB"/>
          </a:p>
        </p:txBody>
      </p:sp>
      <p:sp>
        <p:nvSpPr>
          <p:cNvPr id="5" name="Footer Placeholder 7"/>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53B68BC-0866-4AD7-B945-DB9025B05B37}" type="datetime1">
              <a:rPr lang="en-GB" smtClean="0"/>
              <a:pPr>
                <a:defRPr/>
              </a:pPr>
              <a:t>23/01/2013</a:t>
            </a:fld>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22"/>
          <p:cNvSpPr>
            <a:spLocks noGrp="1"/>
          </p:cNvSpPr>
          <p:nvPr>
            <p:ph type="sldNum" sz="quarter" idx="12"/>
          </p:nvPr>
        </p:nvSpPr>
        <p:spPr/>
        <p:txBody>
          <a:bodyPr/>
          <a:lstStyle>
            <a:lvl1pPr>
              <a:defRPr/>
            </a:lvl1pPr>
          </a:lstStyle>
          <a:p>
            <a:pPr>
              <a:defRPr/>
            </a:pPr>
            <a:fld id="{A088B897-77AE-424F-BF37-A6F2C345423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077D8A79-BC3D-4183-BC0E-177DA2EFAC4C}" type="datetime1">
              <a:rPr lang="en-GB" smtClean="0"/>
              <a:pPr>
                <a:defRPr/>
              </a:pPr>
              <a:t>23/01/2013</a:t>
            </a:fld>
            <a:endParaRPr lang="en-GB"/>
          </a:p>
        </p:txBody>
      </p:sp>
      <p:sp>
        <p:nvSpPr>
          <p:cNvPr id="13" name="Slide Number Placeholder 21"/>
          <p:cNvSpPr>
            <a:spLocks noGrp="1"/>
          </p:cNvSpPr>
          <p:nvPr>
            <p:ph type="sldNum" sz="quarter" idx="11"/>
          </p:nvPr>
        </p:nvSpPr>
        <p:spPr/>
        <p:txBody>
          <a:bodyPr rtlCol="0"/>
          <a:lstStyle>
            <a:lvl1pPr>
              <a:defRPr/>
            </a:lvl1pPr>
          </a:lstStyle>
          <a:p>
            <a:pPr>
              <a:defRPr/>
            </a:pPr>
            <a:fld id="{CEADFD19-6DE6-4503-B929-0F16AF981365}" type="slidenum">
              <a:rPr lang="en-GB"/>
              <a:pPr>
                <a:defRPr/>
              </a:pPr>
              <a:t>‹#›</a:t>
            </a:fld>
            <a:endParaRPr lang="en-GB"/>
          </a:p>
        </p:txBody>
      </p:sp>
      <p:sp>
        <p:nvSpPr>
          <p:cNvPr id="14" name="Footer Placeholder 22"/>
          <p:cNvSpPr>
            <a:spLocks noGrp="1"/>
          </p:cNvSpPr>
          <p:nvPr>
            <p:ph type="ftr" sz="quarter" idx="12"/>
          </p:nvPr>
        </p:nvSpPr>
        <p:spPr/>
        <p:txBody>
          <a:bodyPr rtlCol="0"/>
          <a:lstStyle>
            <a:lvl1pPr>
              <a:defRPr/>
            </a:lvl1pPr>
          </a:lstStyle>
          <a:p>
            <a:pPr>
              <a:defRPr/>
            </a:pP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D9605053-AB1C-4296-B6A8-2E9D4F441C08}" type="datetime1">
              <a:rPr lang="en-GB" smtClean="0"/>
              <a:pPr>
                <a:defRPr/>
              </a:pPr>
              <a:t>23/01/2013</a:t>
            </a:fld>
            <a:endParaRPr lang="en-GB"/>
          </a:p>
        </p:txBody>
      </p:sp>
      <p:sp>
        <p:nvSpPr>
          <p:cNvPr id="13" name="Slide Number Placeholder 17"/>
          <p:cNvSpPr>
            <a:spLocks noGrp="1"/>
          </p:cNvSpPr>
          <p:nvPr>
            <p:ph type="sldNum" sz="quarter" idx="11"/>
          </p:nvPr>
        </p:nvSpPr>
        <p:spPr/>
        <p:txBody>
          <a:bodyPr rtlCol="0"/>
          <a:lstStyle>
            <a:lvl1pPr>
              <a:defRPr/>
            </a:lvl1pPr>
          </a:lstStyle>
          <a:p>
            <a:pPr>
              <a:defRPr/>
            </a:pPr>
            <a:fld id="{5B12D4F3-262E-4D50-88ED-E6EE31AC45AE}" type="slidenum">
              <a:rPr lang="en-GB"/>
              <a:pPr>
                <a:defRPr/>
              </a:pPr>
              <a:t>‹#›</a:t>
            </a:fld>
            <a:endParaRPr lang="en-GB"/>
          </a:p>
        </p:txBody>
      </p:sp>
      <p:sp>
        <p:nvSpPr>
          <p:cNvPr id="14" name="Footer Placeholder 20"/>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EC5DCD7B-94EE-42FD-AFE7-F18E1BC2F0B4}" type="datetime1">
              <a:rPr lang="en-GB" smtClean="0"/>
              <a:pPr>
                <a:defRPr/>
              </a:pPr>
              <a:t>23/01/2013</a:t>
            </a:fld>
            <a:endParaRPr lang="en-GB"/>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1A629C57-F7F2-4465-963A-DD730B9E2D9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hf hdr="0" ftr="0" dt="0"/>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BA3E13"/>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E6B1AB"/>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CBADAB"/>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0" y="3124200"/>
            <a:ext cx="6172200" cy="1893888"/>
          </a:xfrm>
        </p:spPr>
        <p:txBody>
          <a:bodyPr wrap="square" lIns="91440" tIns="45720" rIns="91440" bIns="45720" numCol="1" anchorCtr="0" compatLnSpc="1">
            <a:prstTxWarp prst="textNoShape">
              <a:avLst/>
            </a:prstTxWarp>
            <a:normAutofit fontScale="90000"/>
          </a:bodyPr>
          <a:lstStyle/>
          <a:p>
            <a:r>
              <a:rPr lang="en-GB" sz="4000" dirty="0" smtClean="0">
                <a:solidFill>
                  <a:schemeClr val="tx1"/>
                </a:solidFill>
                <a:latin typeface="Calibri" pitchFamily="34" charset="0"/>
              </a:rPr>
              <a:t>Offshore Oil and Gas Policy: Tax, Infrastructure and the Challenge of the Maturing Province</a:t>
            </a:r>
            <a:r>
              <a:rPr lang="en-GB" sz="4000" dirty="0" smtClean="0">
                <a:solidFill>
                  <a:schemeClr val="folHlink"/>
                </a:solidFill>
                <a:latin typeface="Calibri" pitchFamily="34" charset="0"/>
              </a:rPr>
              <a:t/>
            </a:r>
            <a:br>
              <a:rPr lang="en-GB" sz="4000" dirty="0" smtClean="0">
                <a:solidFill>
                  <a:schemeClr val="folHlink"/>
                </a:solidFill>
                <a:latin typeface="Calibri" pitchFamily="34" charset="0"/>
              </a:rPr>
            </a:br>
            <a:endParaRPr lang="en-GB" sz="4000" cap="none" dirty="0" smtClean="0">
              <a:latin typeface="Calibri" pitchFamily="34" charset="0"/>
            </a:endParaRPr>
          </a:p>
        </p:txBody>
      </p:sp>
      <p:sp>
        <p:nvSpPr>
          <p:cNvPr id="2051" name="Rectangle 3"/>
          <p:cNvSpPr>
            <a:spLocks noGrp="1" noChangeArrowheads="1"/>
          </p:cNvSpPr>
          <p:nvPr>
            <p:ph type="subTitle" idx="1"/>
          </p:nvPr>
        </p:nvSpPr>
        <p:spPr>
          <a:xfrm>
            <a:off x="2286000" y="4786322"/>
            <a:ext cx="6172200" cy="1589078"/>
          </a:xfrm>
        </p:spPr>
        <p:txBody>
          <a:bodyPr>
            <a:normAutofit fontScale="77500" lnSpcReduction="20000"/>
          </a:bodyPr>
          <a:lstStyle/>
          <a:p>
            <a:pPr>
              <a:lnSpc>
                <a:spcPct val="70000"/>
              </a:lnSpc>
            </a:pPr>
            <a:r>
              <a:rPr lang="en-GB" sz="2400" b="0" dirty="0" smtClean="0">
                <a:latin typeface="Calibri" pitchFamily="34" charset="0"/>
              </a:rPr>
              <a:t>A presentation for the Scottish Constitutional Futures Forum</a:t>
            </a:r>
          </a:p>
          <a:p>
            <a:pPr>
              <a:lnSpc>
                <a:spcPct val="70000"/>
              </a:lnSpc>
            </a:pPr>
            <a:endParaRPr lang="en-GB" sz="2200" b="0" dirty="0" smtClean="0">
              <a:latin typeface="Calibri" pitchFamily="34" charset="0"/>
            </a:endParaRPr>
          </a:p>
          <a:p>
            <a:pPr>
              <a:lnSpc>
                <a:spcPct val="70000"/>
              </a:lnSpc>
            </a:pPr>
            <a:r>
              <a:rPr lang="en-GB" sz="2200" b="0" dirty="0" smtClean="0">
                <a:latin typeface="Calibri" pitchFamily="34" charset="0"/>
              </a:rPr>
              <a:t>Greg Gordon, </a:t>
            </a:r>
            <a:r>
              <a:rPr lang="en-GB" sz="2200" b="0" dirty="0" smtClean="0">
                <a:latin typeface="Calibri" pitchFamily="34" charset="0"/>
              </a:rPr>
              <a:t>Senior Lecturer, University </a:t>
            </a:r>
            <a:r>
              <a:rPr lang="en-GB" sz="2200" b="0" dirty="0" smtClean="0">
                <a:latin typeface="Calibri" pitchFamily="34" charset="0"/>
              </a:rPr>
              <a:t>of </a:t>
            </a:r>
            <a:r>
              <a:rPr lang="en-GB" sz="2200" b="0" dirty="0" smtClean="0">
                <a:latin typeface="Calibri" pitchFamily="34" charset="0"/>
              </a:rPr>
              <a:t>Aberdeen</a:t>
            </a:r>
          </a:p>
          <a:p>
            <a:pPr>
              <a:lnSpc>
                <a:spcPct val="70000"/>
              </a:lnSpc>
            </a:pPr>
            <a:endParaRPr lang="en-GB" sz="2200" b="0" dirty="0" smtClean="0">
              <a:latin typeface="Calibri" pitchFamily="34" charset="0"/>
            </a:endParaRPr>
          </a:p>
          <a:p>
            <a:pPr>
              <a:lnSpc>
                <a:spcPct val="70000"/>
              </a:lnSpc>
            </a:pPr>
            <a:r>
              <a:rPr lang="en-GB" sz="2200" b="0" dirty="0" smtClean="0">
                <a:latin typeface="Calibri" pitchFamily="34" charset="0"/>
              </a:rPr>
              <a:t>g.w.gordon@abdn.ac.uk</a:t>
            </a:r>
            <a:endParaRPr lang="en-GB" sz="2200" b="0" dirty="0" smtClean="0">
              <a:latin typeface="Calibri" pitchFamily="34" charset="0"/>
            </a:endParaRPr>
          </a:p>
          <a:p>
            <a:pPr>
              <a:lnSpc>
                <a:spcPct val="70000"/>
              </a:lnSpc>
            </a:pPr>
            <a:endParaRPr lang="en-GB" sz="1700" dirty="0" smtClean="0">
              <a:latin typeface="Calibri" pitchFamily="34" charset="0"/>
            </a:endParaRPr>
          </a:p>
          <a:p>
            <a:pPr>
              <a:lnSpc>
                <a:spcPct val="70000"/>
              </a:lnSpc>
            </a:pPr>
            <a:r>
              <a:rPr lang="en-GB" sz="1700" b="0" dirty="0" smtClean="0">
                <a:latin typeface="Calibri" pitchFamily="34" charset="0"/>
              </a:rPr>
              <a:t>18 January 2013</a:t>
            </a:r>
          </a:p>
        </p:txBody>
      </p:sp>
      <p:pic>
        <p:nvPicPr>
          <p:cNvPr id="13315" name="Picture 3" descr="C:\Curious Clients\WEB AND MULTIMEDIA\2229 ABDN ppt\unilogo.gif"/>
          <p:cNvPicPr>
            <a:picLocks noChangeAspect="1" noChangeArrowheads="1"/>
          </p:cNvPicPr>
          <p:nvPr/>
        </p:nvPicPr>
        <p:blipFill>
          <a:blip r:embed="rId2" cstate="print"/>
          <a:srcRect/>
          <a:stretch>
            <a:fillRect/>
          </a:stretch>
        </p:blipFill>
        <p:spPr bwMode="auto">
          <a:xfrm>
            <a:off x="7375573" y="214290"/>
            <a:ext cx="1258861" cy="5000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774720"/>
          </a:xfrm>
        </p:spPr>
        <p:txBody>
          <a:bodyPr/>
          <a:lstStyle/>
          <a:p>
            <a:r>
              <a:rPr lang="en-GB" dirty="0" smtClean="0">
                <a:latin typeface="Calibri" pitchFamily="34" charset="0"/>
                <a:cs typeface="Calibri" pitchFamily="34" charset="0"/>
              </a:rPr>
              <a:t>Mitigating Risks and Addressing Challenges (1)</a:t>
            </a:r>
            <a:endParaRPr lang="en-GB" dirty="0">
              <a:latin typeface="Calibri" pitchFamily="34" charset="0"/>
              <a:cs typeface="Calibri" pitchFamily="34" charset="0"/>
            </a:endParaRPr>
          </a:p>
        </p:txBody>
      </p:sp>
      <p:sp>
        <p:nvSpPr>
          <p:cNvPr id="3" name="Content Placeholder 2"/>
          <p:cNvSpPr>
            <a:spLocks noGrp="1"/>
          </p:cNvSpPr>
          <p:nvPr>
            <p:ph sz="quarter" idx="1"/>
          </p:nvPr>
        </p:nvSpPr>
        <p:spPr>
          <a:xfrm>
            <a:off x="428596" y="928670"/>
            <a:ext cx="7467600" cy="5188092"/>
          </a:xfrm>
        </p:spPr>
        <p:txBody>
          <a:bodyPr/>
          <a:lstStyle/>
          <a:p>
            <a:r>
              <a:rPr lang="en-GB" dirty="0" smtClean="0">
                <a:latin typeface="Calibri" pitchFamily="34" charset="0"/>
                <a:cs typeface="Calibri" pitchFamily="34" charset="0"/>
              </a:rPr>
              <a:t>Volatility and uncertainty.</a:t>
            </a:r>
          </a:p>
          <a:p>
            <a:pPr lvl="1"/>
            <a:r>
              <a:rPr lang="en-GB" sz="2000" dirty="0" smtClean="0">
                <a:latin typeface="Calibri" pitchFamily="34" charset="0"/>
                <a:cs typeface="Calibri" pitchFamily="34" charset="0"/>
              </a:rPr>
              <a:t>Borrowing power a necessity, with or without oil fund.</a:t>
            </a:r>
            <a:endParaRPr lang="en-GB" sz="2000" i="1" dirty="0" smtClean="0">
              <a:latin typeface="Calibri" pitchFamily="34" charset="0"/>
              <a:cs typeface="Calibri" pitchFamily="34" charset="0"/>
            </a:endParaRPr>
          </a:p>
          <a:p>
            <a:r>
              <a:rPr lang="en-GB" dirty="0" smtClean="0">
                <a:latin typeface="Calibri" pitchFamily="34" charset="0"/>
                <a:cs typeface="Calibri" pitchFamily="34" charset="0"/>
              </a:rPr>
              <a:t>The move towards decarbonisation of the energy sector</a:t>
            </a:r>
          </a:p>
          <a:p>
            <a:pPr lvl="1"/>
            <a:r>
              <a:rPr lang="en-GB" sz="2000" dirty="0" err="1" smtClean="0">
                <a:latin typeface="Calibri" pitchFamily="34" charset="0"/>
                <a:cs typeface="Calibri" pitchFamily="34" charset="0"/>
              </a:rPr>
              <a:t>Renewables</a:t>
            </a:r>
            <a:r>
              <a:rPr lang="en-GB" sz="2000" dirty="0" smtClean="0">
                <a:latin typeface="Calibri" pitchFamily="34" charset="0"/>
                <a:cs typeface="Calibri" pitchFamily="34" charset="0"/>
              </a:rPr>
              <a:t> capacity  - to what extent does this allow us to hedge the risk?</a:t>
            </a:r>
          </a:p>
          <a:p>
            <a:pPr lvl="1"/>
            <a:r>
              <a:rPr lang="en-GB" sz="2000" dirty="0" smtClean="0">
                <a:latin typeface="Calibri" pitchFamily="34" charset="0"/>
                <a:cs typeface="Calibri" pitchFamily="34" charset="0"/>
              </a:rPr>
              <a:t>Carbon Capture and Storage (although this is some way off), energy efficiency permitting continued but better use of hydrocarbons</a:t>
            </a:r>
          </a:p>
          <a:p>
            <a:r>
              <a:rPr lang="en-GB" dirty="0" smtClean="0">
                <a:latin typeface="Calibri" pitchFamily="34" charset="0"/>
                <a:cs typeface="Calibri" pitchFamily="34" charset="0"/>
              </a:rPr>
              <a:t>The potential development of onshore unconventional gas in Continental Europe and England and Wales</a:t>
            </a:r>
          </a:p>
          <a:p>
            <a:pPr lvl="1"/>
            <a:r>
              <a:rPr lang="en-GB" sz="2000" dirty="0" smtClean="0">
                <a:latin typeface="Calibri" pitchFamily="34" charset="0"/>
                <a:cs typeface="Calibri" pitchFamily="34" charset="0"/>
              </a:rPr>
              <a:t>Could have a potential impact upon gas price; but query how quickly this will develop; oil price not impacted.</a:t>
            </a:r>
          </a:p>
          <a:p>
            <a:pPr>
              <a:buNone/>
            </a:pPr>
            <a:endParaRPr lang="en-GB" sz="2000" dirty="0" smtClean="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cs typeface="Calibri" pitchFamily="34" charset="0"/>
              </a:rPr>
              <a:t>Mitigating Risks and Addressing Challenges (2)</a:t>
            </a:r>
            <a:endParaRPr lang="en-GB" dirty="0"/>
          </a:p>
        </p:txBody>
      </p:sp>
      <p:sp>
        <p:nvSpPr>
          <p:cNvPr id="3" name="Content Placeholder 2"/>
          <p:cNvSpPr>
            <a:spLocks noGrp="1"/>
          </p:cNvSpPr>
          <p:nvPr>
            <p:ph sz="quarter" idx="1"/>
          </p:nvPr>
        </p:nvSpPr>
        <p:spPr/>
        <p:txBody>
          <a:bodyPr/>
          <a:lstStyle/>
          <a:p>
            <a:r>
              <a:rPr lang="en-GB" dirty="0" smtClean="0">
                <a:latin typeface="Calibri" pitchFamily="34" charset="0"/>
                <a:cs typeface="Calibri" pitchFamily="34" charset="0"/>
              </a:rPr>
              <a:t>Ageing infrastructure/asset integrity</a:t>
            </a:r>
          </a:p>
          <a:p>
            <a:pPr lvl="1"/>
            <a:r>
              <a:rPr lang="en-GB" sz="2000" dirty="0" smtClean="0">
                <a:latin typeface="Calibri" pitchFamily="34" charset="0"/>
                <a:cs typeface="Calibri" pitchFamily="34" charset="0"/>
              </a:rPr>
              <a:t>Intense focus on maintenance; but recognise that unplanned shutdowns are going to be a feature of the mature province</a:t>
            </a:r>
            <a:r>
              <a:rPr lang="en-GB" sz="2400" dirty="0" smtClean="0">
                <a:latin typeface="Calibri" pitchFamily="34" charset="0"/>
                <a:cs typeface="Calibri" pitchFamily="34" charset="0"/>
              </a:rPr>
              <a:t>.</a:t>
            </a:r>
          </a:p>
          <a:p>
            <a:r>
              <a:rPr lang="en-GB" dirty="0" smtClean="0">
                <a:latin typeface="Calibri" pitchFamily="34" charset="0"/>
                <a:cs typeface="Calibri" pitchFamily="34" charset="0"/>
              </a:rPr>
              <a:t>Inter-connectedness...</a:t>
            </a:r>
          </a:p>
          <a:p>
            <a:pPr lvl="1"/>
            <a:r>
              <a:rPr lang="en-GB" sz="2000" dirty="0" smtClean="0">
                <a:latin typeface="Calibri" pitchFamily="34" charset="0"/>
                <a:cs typeface="Calibri" pitchFamily="34" charset="0"/>
              </a:rPr>
              <a:t>Couple together.  Devolve both or neither</a:t>
            </a:r>
            <a:endParaRPr lang="en-GB" dirty="0"/>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4638"/>
            <a:ext cx="7467600" cy="1082660"/>
          </a:xfrm>
        </p:spPr>
        <p:txBody>
          <a:bodyPr wrap="square" lIns="91440" tIns="45720" rIns="91440" bIns="45720" numCol="1" anchorCtr="0" compatLnSpc="1">
            <a:prstTxWarp prst="textNoShape">
              <a:avLst/>
            </a:prstTxWarp>
          </a:bodyPr>
          <a:lstStyle/>
          <a:p>
            <a:r>
              <a:rPr lang="en-GB" cap="none" dirty="0" smtClean="0">
                <a:latin typeface="Calibri" pitchFamily="34" charset="0"/>
              </a:rPr>
              <a:t>OTHER KEY AREAS OF INTEREST FOR POLICY</a:t>
            </a:r>
          </a:p>
        </p:txBody>
      </p:sp>
      <p:sp>
        <p:nvSpPr>
          <p:cNvPr id="54275" name="Rectangle 3"/>
          <p:cNvSpPr>
            <a:spLocks noGrp="1" noChangeArrowheads="1"/>
          </p:cNvSpPr>
          <p:nvPr>
            <p:ph type="body" idx="1"/>
          </p:nvPr>
        </p:nvSpPr>
        <p:spPr>
          <a:xfrm>
            <a:off x="428596" y="1571612"/>
            <a:ext cx="7467600" cy="4402147"/>
          </a:xfrm>
        </p:spPr>
        <p:txBody>
          <a:bodyPr/>
          <a:lstStyle/>
          <a:p>
            <a:pPr>
              <a:lnSpc>
                <a:spcPct val="90000"/>
              </a:lnSpc>
            </a:pPr>
            <a:r>
              <a:rPr lang="en-GB" sz="2800" dirty="0" smtClean="0">
                <a:latin typeface="Calibri" pitchFamily="34" charset="0"/>
              </a:rPr>
              <a:t>Oil fund</a:t>
            </a:r>
          </a:p>
          <a:p>
            <a:pPr>
              <a:lnSpc>
                <a:spcPct val="90000"/>
              </a:lnSpc>
            </a:pPr>
            <a:r>
              <a:rPr lang="en-GB" sz="2800" dirty="0" smtClean="0">
                <a:latin typeface="Calibri" pitchFamily="34" charset="0"/>
              </a:rPr>
              <a:t>Access to Infrastructure</a:t>
            </a:r>
          </a:p>
        </p:txBody>
      </p:sp>
      <p:sp>
        <p:nvSpPr>
          <p:cNvPr id="5" name="Slide Number Placeholder 4"/>
          <p:cNvSpPr>
            <a:spLocks noGrp="1"/>
          </p:cNvSpPr>
          <p:nvPr>
            <p:ph type="sldNum" sz="quarter" idx="11"/>
          </p:nvPr>
        </p:nvSpPr>
        <p:spPr/>
        <p:txBody>
          <a:bodyPr/>
          <a:lstStyle/>
          <a:p>
            <a:pPr>
              <a:defRPr/>
            </a:pPr>
            <a:fld id="{314AEBB1-CDF9-425B-A721-DF5E7C1F24D4}" type="slidenum">
              <a:rPr lang="en-GB" smtClean="0"/>
              <a:pPr>
                <a:defRPr/>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lstStyle/>
          <a:p>
            <a:r>
              <a:rPr lang="en-GB" dirty="0" smtClean="0">
                <a:latin typeface="Calibri" pitchFamily="34" charset="0"/>
                <a:cs typeface="Calibri" pitchFamily="34" charset="0"/>
              </a:rPr>
              <a:t>Oil Fund</a:t>
            </a:r>
            <a:endParaRPr lang="en-GB" dirty="0">
              <a:latin typeface="Calibri" pitchFamily="34" charset="0"/>
              <a:cs typeface="Calibri" pitchFamily="34" charset="0"/>
            </a:endParaRPr>
          </a:p>
        </p:txBody>
      </p:sp>
      <p:sp>
        <p:nvSpPr>
          <p:cNvPr id="3" name="Content Placeholder 2"/>
          <p:cNvSpPr>
            <a:spLocks noGrp="1"/>
          </p:cNvSpPr>
          <p:nvPr>
            <p:ph sz="quarter" idx="1"/>
          </p:nvPr>
        </p:nvSpPr>
        <p:spPr>
          <a:xfrm>
            <a:off x="428596" y="1285860"/>
            <a:ext cx="7467600" cy="4873752"/>
          </a:xfrm>
        </p:spPr>
        <p:txBody>
          <a:bodyPr/>
          <a:lstStyle/>
          <a:p>
            <a:r>
              <a:rPr lang="en-GB" sz="2200" dirty="0" smtClean="0">
                <a:latin typeface="Calibri" pitchFamily="34" charset="0"/>
                <a:cs typeface="Calibri" pitchFamily="34" charset="0"/>
              </a:rPr>
              <a:t>Basis: oil and gas is a non-renewable resource</a:t>
            </a:r>
          </a:p>
          <a:p>
            <a:r>
              <a:rPr lang="en-GB" sz="2200" dirty="0" smtClean="0">
                <a:latin typeface="Calibri" pitchFamily="34" charset="0"/>
                <a:cs typeface="Calibri" pitchFamily="34" charset="0"/>
              </a:rPr>
              <a:t>Using it therefore involves diminishing the state’s stock of assets</a:t>
            </a:r>
          </a:p>
          <a:p>
            <a:r>
              <a:rPr lang="en-GB" sz="2200" dirty="0" smtClean="0">
                <a:latin typeface="Calibri" pitchFamily="34" charset="0"/>
                <a:cs typeface="Calibri" pitchFamily="34" charset="0"/>
              </a:rPr>
              <a:t>Can average out peaks and troughs in tax revenue</a:t>
            </a:r>
          </a:p>
          <a:p>
            <a:r>
              <a:rPr lang="en-GB" sz="2200" dirty="0" smtClean="0">
                <a:latin typeface="Calibri" pitchFamily="34" charset="0"/>
                <a:cs typeface="Calibri" pitchFamily="34" charset="0"/>
              </a:rPr>
              <a:t>Considerations of generational justice &amp; long-term planning</a:t>
            </a:r>
          </a:p>
          <a:p>
            <a:r>
              <a:rPr lang="en-GB" sz="2200" dirty="0" smtClean="0">
                <a:latin typeface="Calibri" pitchFamily="34" charset="0"/>
                <a:cs typeface="Calibri" pitchFamily="34" charset="0"/>
              </a:rPr>
              <a:t>A feature of many oil and gas provinces </a:t>
            </a:r>
            <a:r>
              <a:rPr lang="en-GB" sz="2200" dirty="0" err="1" smtClean="0">
                <a:latin typeface="Calibri" pitchFamily="34" charset="0"/>
                <a:cs typeface="Calibri" pitchFamily="34" charset="0"/>
              </a:rPr>
              <a:t>e.g</a:t>
            </a:r>
            <a:r>
              <a:rPr lang="en-GB" sz="2200" dirty="0" smtClean="0">
                <a:latin typeface="Calibri" pitchFamily="34" charset="0"/>
                <a:cs typeface="Calibri" pitchFamily="34" charset="0"/>
              </a:rPr>
              <a:t> Norway where the Sovereign Wealth Fund (far more modern than one might imagine, dating only from  2000) is now worth more than $300 billion.  </a:t>
            </a:r>
          </a:p>
          <a:p>
            <a:r>
              <a:rPr lang="en-GB" sz="2200" dirty="0" smtClean="0">
                <a:latin typeface="Calibri" pitchFamily="34" charset="0"/>
                <a:cs typeface="Calibri" pitchFamily="34" charset="0"/>
              </a:rPr>
              <a:t>Not a feature of the UKCS where oil and gas revenues have never been hypothecated </a:t>
            </a:r>
          </a:p>
          <a:p>
            <a:pPr lvl="1"/>
            <a:r>
              <a:rPr lang="en-GB" sz="2000" dirty="0" smtClean="0">
                <a:latin typeface="Calibri" pitchFamily="34" charset="0"/>
                <a:cs typeface="Calibri" pitchFamily="34" charset="0"/>
              </a:rPr>
              <a:t>Justification for that: see e.g. Scotland Office  - “Scotland and Oil” – “needed for current expenditures: can only spend the money once.” </a:t>
            </a:r>
          </a:p>
          <a:p>
            <a:pPr lvl="1"/>
            <a:r>
              <a:rPr lang="en-GB" sz="2000" dirty="0" smtClean="0">
                <a:latin typeface="Calibri" pitchFamily="34" charset="0"/>
                <a:cs typeface="Calibri" pitchFamily="34" charset="0"/>
              </a:rPr>
              <a:t>True; but can only be extracted once, too. </a:t>
            </a:r>
            <a:endParaRPr lang="en-GB" sz="2000"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wrap="square" lIns="91440" tIns="45720" rIns="91440" bIns="45720" numCol="1" anchorCtr="0" compatLnSpc="1">
            <a:prstTxWarp prst="textNoShape">
              <a:avLst/>
            </a:prstTxWarp>
          </a:bodyPr>
          <a:lstStyle/>
          <a:p>
            <a:r>
              <a:rPr lang="en-GB" cap="none" smtClean="0">
                <a:latin typeface="Calibri" pitchFamily="34" charset="0"/>
              </a:rPr>
              <a:t>ACCESS TO INFRASTRUCTURE</a:t>
            </a:r>
          </a:p>
        </p:txBody>
      </p:sp>
      <p:sp>
        <p:nvSpPr>
          <p:cNvPr id="54275" name="Rectangle 3"/>
          <p:cNvSpPr>
            <a:spLocks noGrp="1" noChangeArrowheads="1"/>
          </p:cNvSpPr>
          <p:nvPr>
            <p:ph type="body" idx="1"/>
          </p:nvPr>
        </p:nvSpPr>
        <p:spPr>
          <a:xfrm>
            <a:off x="457200" y="1600200"/>
            <a:ext cx="7467600" cy="4873625"/>
          </a:xfrm>
        </p:spPr>
        <p:txBody>
          <a:bodyPr/>
          <a:lstStyle/>
          <a:p>
            <a:pPr>
              <a:lnSpc>
                <a:spcPct val="90000"/>
              </a:lnSpc>
            </a:pPr>
            <a:r>
              <a:rPr lang="en-GB" sz="2800" dirty="0" smtClean="0">
                <a:latin typeface="Calibri" pitchFamily="34" charset="0"/>
              </a:rPr>
              <a:t>Small-scale nature of most new discoveries and developments (at least in the long-established parts of the UKCS) means that the ability to tie into existing infrastructure is generally fundamental to new development going ahead</a:t>
            </a:r>
          </a:p>
          <a:p>
            <a:pPr>
              <a:lnSpc>
                <a:spcPct val="90000"/>
              </a:lnSpc>
            </a:pPr>
            <a:r>
              <a:rPr lang="en-GB" sz="2800" dirty="0" smtClean="0">
                <a:latin typeface="Calibri" pitchFamily="34" charset="0"/>
              </a:rPr>
              <a:t>Simply isn</a:t>
            </a:r>
            <a:r>
              <a:rPr lang="en-GB" sz="2800" dirty="0" smtClean="0"/>
              <a:t>’</a:t>
            </a:r>
            <a:r>
              <a:rPr lang="en-GB" sz="2800" dirty="0" smtClean="0">
                <a:latin typeface="Calibri" pitchFamily="34" charset="0"/>
              </a:rPr>
              <a:t>t financially viable to build large amounts of infrastructure to service a small field</a:t>
            </a:r>
          </a:p>
          <a:p>
            <a:pPr>
              <a:lnSpc>
                <a:spcPct val="90000"/>
              </a:lnSpc>
            </a:pPr>
            <a:r>
              <a:rPr lang="en-GB" sz="2800" dirty="0" smtClean="0">
                <a:latin typeface="Calibri" pitchFamily="34" charset="0"/>
              </a:rPr>
              <a:t>Securing access to infrastructure is therefore a key policy objective if ; particularly as there is the risk that the infrastructure will need to be decommissioned.</a:t>
            </a:r>
          </a:p>
        </p:txBody>
      </p:sp>
      <p:sp>
        <p:nvSpPr>
          <p:cNvPr id="5" name="Slide Number Placeholder 4"/>
          <p:cNvSpPr>
            <a:spLocks noGrp="1"/>
          </p:cNvSpPr>
          <p:nvPr>
            <p:ph type="sldNum" sz="quarter" idx="11"/>
          </p:nvPr>
        </p:nvSpPr>
        <p:spPr/>
        <p:txBody>
          <a:bodyPr/>
          <a:lstStyle/>
          <a:p>
            <a:pPr>
              <a:defRPr/>
            </a:pPr>
            <a:fld id="{314AEBB1-CDF9-425B-A721-DF5E7C1F24D4}" type="slidenum">
              <a:rPr lang="en-GB" smtClean="0"/>
              <a:pPr>
                <a:defRPr/>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wrap="square" lIns="91440" tIns="45720" rIns="91440" bIns="45720" numCol="1" anchorCtr="0" compatLnSpc="1">
            <a:prstTxWarp prst="textNoShape">
              <a:avLst/>
            </a:prstTxWarp>
          </a:bodyPr>
          <a:lstStyle/>
          <a:p>
            <a:r>
              <a:rPr lang="en-GB" cap="none" smtClean="0">
                <a:latin typeface="Calibri" pitchFamily="34" charset="0"/>
              </a:rPr>
              <a:t>ACCESS TO INFRASTRUCTURE</a:t>
            </a:r>
          </a:p>
        </p:txBody>
      </p:sp>
      <p:sp>
        <p:nvSpPr>
          <p:cNvPr id="55299" name="Rectangle 3"/>
          <p:cNvSpPr>
            <a:spLocks noGrp="1" noChangeArrowheads="1"/>
          </p:cNvSpPr>
          <p:nvPr>
            <p:ph type="body" idx="1"/>
          </p:nvPr>
        </p:nvSpPr>
        <p:spPr>
          <a:xfrm>
            <a:off x="457200" y="1600200"/>
            <a:ext cx="7467600" cy="4873625"/>
          </a:xfrm>
        </p:spPr>
        <p:txBody>
          <a:bodyPr/>
          <a:lstStyle/>
          <a:p>
            <a:r>
              <a:rPr lang="en-GB" sz="2800" dirty="0" smtClean="0">
                <a:latin typeface="Calibri" pitchFamily="34" charset="0"/>
              </a:rPr>
              <a:t>But; there is an issue:</a:t>
            </a:r>
          </a:p>
          <a:p>
            <a:pPr lvl="1"/>
            <a:r>
              <a:rPr lang="en-GB" sz="2400" dirty="0" smtClean="0">
                <a:latin typeface="Calibri" pitchFamily="34" charset="0"/>
              </a:rPr>
              <a:t>The government did not fund and does not own the existing North Sea infrastructure</a:t>
            </a:r>
          </a:p>
          <a:p>
            <a:pPr lvl="1"/>
            <a:r>
              <a:rPr lang="en-GB" sz="2400" dirty="0" smtClean="0">
                <a:latin typeface="Calibri" pitchFamily="34" charset="0"/>
              </a:rPr>
              <a:t>Key parts of the infrastructure is still owned by the parties who installed it</a:t>
            </a:r>
          </a:p>
          <a:p>
            <a:pPr lvl="1"/>
            <a:r>
              <a:rPr lang="en-GB" sz="2400" dirty="0" smtClean="0">
                <a:latin typeface="Calibri" pitchFamily="34" charset="0"/>
              </a:rPr>
              <a:t>There is no one industry position here: there are “haves” and “have </a:t>
            </a:r>
            <a:r>
              <a:rPr lang="en-GB" sz="2400" dirty="0" err="1" smtClean="0">
                <a:latin typeface="Calibri" pitchFamily="34" charset="0"/>
              </a:rPr>
              <a:t>nots</a:t>
            </a:r>
            <a:r>
              <a:rPr lang="en-GB" sz="2400" dirty="0" smtClean="0">
                <a:latin typeface="Calibri" pitchFamily="34" charset="0"/>
              </a:rPr>
              <a:t>”.</a:t>
            </a:r>
          </a:p>
          <a:p>
            <a:pPr lvl="1"/>
            <a:r>
              <a:rPr lang="en-GB" sz="2400" dirty="0" smtClean="0">
                <a:latin typeface="Calibri" pitchFamily="34" charset="0"/>
              </a:rPr>
              <a:t>The “haves” may not be especially interested in permitting third parties to use infrastructure because of e.g. liability issues or they may wish to charge more for the infrastructure’s use than the “have </a:t>
            </a:r>
            <a:r>
              <a:rPr lang="en-GB" sz="2400" dirty="0" err="1" smtClean="0">
                <a:latin typeface="Calibri" pitchFamily="34" charset="0"/>
              </a:rPr>
              <a:t>nots</a:t>
            </a:r>
            <a:r>
              <a:rPr lang="en-GB" sz="2400" dirty="0" smtClean="0">
                <a:latin typeface="Calibri" pitchFamily="34" charset="0"/>
              </a:rPr>
              <a:t>” can afford.</a:t>
            </a:r>
          </a:p>
        </p:txBody>
      </p:sp>
      <p:sp>
        <p:nvSpPr>
          <p:cNvPr id="5" name="Slide Number Placeholder 4"/>
          <p:cNvSpPr>
            <a:spLocks noGrp="1"/>
          </p:cNvSpPr>
          <p:nvPr>
            <p:ph type="sldNum" sz="quarter" idx="11"/>
          </p:nvPr>
        </p:nvSpPr>
        <p:spPr/>
        <p:txBody>
          <a:bodyPr/>
          <a:lstStyle/>
          <a:p>
            <a:pPr>
              <a:defRPr/>
            </a:pPr>
            <a:fld id="{314AEBB1-CDF9-425B-A721-DF5E7C1F24D4}" type="slidenum">
              <a:rPr lang="en-GB" smtClean="0"/>
              <a:pPr>
                <a:defRPr/>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00034" y="0"/>
            <a:ext cx="7467600" cy="857232"/>
          </a:xfrm>
        </p:spPr>
        <p:txBody>
          <a:bodyPr wrap="square" lIns="91440" tIns="45720" rIns="91440" bIns="45720" numCol="1" anchorCtr="0" compatLnSpc="1">
            <a:prstTxWarp prst="textNoShape">
              <a:avLst/>
            </a:prstTxWarp>
          </a:bodyPr>
          <a:lstStyle/>
          <a:p>
            <a:r>
              <a:rPr lang="en-GB" cap="none" dirty="0" smtClean="0">
                <a:latin typeface="Calibri" pitchFamily="34" charset="0"/>
              </a:rPr>
              <a:t>HOW IS THE BALANCE STRUCK?</a:t>
            </a:r>
          </a:p>
        </p:txBody>
      </p:sp>
      <p:sp>
        <p:nvSpPr>
          <p:cNvPr id="56323" name="Rectangle 3"/>
          <p:cNvSpPr>
            <a:spLocks noGrp="1" noChangeArrowheads="1"/>
          </p:cNvSpPr>
          <p:nvPr>
            <p:ph type="body" idx="1"/>
          </p:nvPr>
        </p:nvSpPr>
        <p:spPr>
          <a:xfrm>
            <a:off x="500034" y="1214422"/>
            <a:ext cx="7467600" cy="4873625"/>
          </a:xfrm>
        </p:spPr>
        <p:txBody>
          <a:bodyPr/>
          <a:lstStyle/>
          <a:p>
            <a:pPr>
              <a:lnSpc>
                <a:spcPct val="90000"/>
              </a:lnSpc>
            </a:pPr>
            <a:r>
              <a:rPr lang="en-GB" dirty="0" smtClean="0">
                <a:latin typeface="Calibri" pitchFamily="34" charset="0"/>
              </a:rPr>
              <a:t>A multi-layered approach involving</a:t>
            </a:r>
          </a:p>
          <a:p>
            <a:pPr lvl="1">
              <a:lnSpc>
                <a:spcPct val="90000"/>
              </a:lnSpc>
            </a:pPr>
            <a:r>
              <a:rPr lang="en-GB" sz="2000" dirty="0" smtClean="0">
                <a:latin typeface="Calibri" pitchFamily="34" charset="0"/>
              </a:rPr>
              <a:t>Private negotiation</a:t>
            </a:r>
          </a:p>
          <a:p>
            <a:pPr lvl="1">
              <a:lnSpc>
                <a:spcPct val="90000"/>
              </a:lnSpc>
            </a:pPr>
            <a:r>
              <a:rPr lang="en-GB" sz="2000" dirty="0" smtClean="0">
                <a:latin typeface="Calibri" pitchFamily="34" charset="0"/>
              </a:rPr>
              <a:t>Legislation (Energy Act 2011)</a:t>
            </a:r>
          </a:p>
          <a:p>
            <a:pPr lvl="1">
              <a:lnSpc>
                <a:spcPct val="90000"/>
              </a:lnSpc>
            </a:pPr>
            <a:r>
              <a:rPr lang="en-GB" sz="2000" dirty="0" smtClean="0">
                <a:latin typeface="Calibri" pitchFamily="34" charset="0"/>
              </a:rPr>
              <a:t>Code of Practice on Access to Infrastructure (ICOP) (available for purchase from Oil and Gas UK)</a:t>
            </a:r>
          </a:p>
          <a:p>
            <a:pPr lvl="1">
              <a:lnSpc>
                <a:spcPct val="90000"/>
              </a:lnSpc>
            </a:pPr>
            <a:r>
              <a:rPr lang="en-GB" sz="2000" dirty="0" smtClean="0">
                <a:latin typeface="Calibri" pitchFamily="34" charset="0"/>
              </a:rPr>
              <a:t>Guidance on Disputes over Third Party Access</a:t>
            </a:r>
          </a:p>
          <a:p>
            <a:pPr>
              <a:lnSpc>
                <a:spcPct val="90000"/>
              </a:lnSpc>
            </a:pPr>
            <a:r>
              <a:rPr lang="en-GB" dirty="0" smtClean="0">
                <a:latin typeface="Calibri" pitchFamily="34" charset="0"/>
              </a:rPr>
              <a:t>Constant “churn” as attempt after attempt has been made to resolve the problem (see following slides).</a:t>
            </a:r>
          </a:p>
          <a:p>
            <a:pPr>
              <a:lnSpc>
                <a:spcPct val="90000"/>
              </a:lnSpc>
            </a:pPr>
            <a:r>
              <a:rPr lang="en-GB" dirty="0" smtClean="0">
                <a:latin typeface="Calibri" pitchFamily="34" charset="0"/>
              </a:rPr>
              <a:t>A wholly satisfactory solution has yet to emerge.  The ownership question imposes fundamental difficulties for government policy.  Can only interfere so far in the peaceable enjoyment of property.</a:t>
            </a:r>
          </a:p>
          <a:p>
            <a:pPr>
              <a:lnSpc>
                <a:spcPct val="90000"/>
              </a:lnSpc>
            </a:pPr>
            <a:r>
              <a:rPr lang="en-GB" dirty="0" smtClean="0">
                <a:latin typeface="Calibri" pitchFamily="34" charset="0"/>
              </a:rPr>
              <a:t>Are the mistakes of the past being repeated in the frontier areas of the UKCS?  West of Shetland follows the same pattern as before.</a:t>
            </a:r>
          </a:p>
        </p:txBody>
      </p:sp>
      <p:sp>
        <p:nvSpPr>
          <p:cNvPr id="5" name="Slide Number Placeholder 4"/>
          <p:cNvSpPr>
            <a:spLocks noGrp="1"/>
          </p:cNvSpPr>
          <p:nvPr>
            <p:ph type="sldNum" sz="quarter" idx="11"/>
          </p:nvPr>
        </p:nvSpPr>
        <p:spPr/>
        <p:txBody>
          <a:bodyPr/>
          <a:lstStyle/>
          <a:p>
            <a:pPr>
              <a:defRPr/>
            </a:pPr>
            <a:fld id="{314AEBB1-CDF9-425B-A721-DF5E7C1F24D4}" type="slidenum">
              <a:rPr lang="en-GB" smtClean="0"/>
              <a:pPr>
                <a:defRPr/>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cap="none" dirty="0" smtClean="0">
                <a:latin typeface="Calibri" pitchFamily="34" charset="0"/>
              </a:rPr>
              <a:t>ACCESS TO INFRASTRUCTURE: CHRONOLOGY (1)</a:t>
            </a:r>
            <a:endParaRPr lang="en-GB" sz="2800" dirty="0"/>
          </a:p>
        </p:txBody>
      </p:sp>
      <p:sp>
        <p:nvSpPr>
          <p:cNvPr id="3" name="Content Placeholder 2"/>
          <p:cNvSpPr>
            <a:spLocks noGrp="1"/>
          </p:cNvSpPr>
          <p:nvPr>
            <p:ph sz="quarter" idx="1"/>
          </p:nvPr>
        </p:nvSpPr>
        <p:spPr/>
        <p:txBody>
          <a:bodyPr/>
          <a:lstStyle/>
          <a:p>
            <a:r>
              <a:rPr lang="en-US" sz="2000" dirty="0" smtClean="0">
                <a:latin typeface="Calibri" pitchFamily="34" charset="0"/>
                <a:cs typeface="Calibri" pitchFamily="34" charset="0"/>
              </a:rPr>
              <a:t>[Early legislation]</a:t>
            </a:r>
            <a:endParaRPr lang="en-GB" sz="2000" dirty="0" smtClean="0">
              <a:latin typeface="Calibri" pitchFamily="34" charset="0"/>
              <a:cs typeface="Calibri" pitchFamily="34" charset="0"/>
            </a:endParaRPr>
          </a:p>
          <a:p>
            <a:r>
              <a:rPr lang="en-US" sz="2000" dirty="0" smtClean="0">
                <a:latin typeface="Calibri" pitchFamily="34" charset="0"/>
                <a:cs typeface="Calibri" pitchFamily="34" charset="0"/>
              </a:rPr>
              <a:t>[Perceived </a:t>
            </a:r>
            <a:r>
              <a:rPr lang="en-US" sz="2000" dirty="0" smtClean="0">
                <a:latin typeface="Calibri" pitchFamily="34" charset="0"/>
                <a:cs typeface="Calibri" pitchFamily="34" charset="0"/>
              </a:rPr>
              <a:t>problems with potential new entrants complaining that difficulties in this regard acted as a barrier to entering UKCS]</a:t>
            </a:r>
            <a:endParaRPr lang="en-GB" sz="2000" dirty="0" smtClean="0">
              <a:latin typeface="Calibri" pitchFamily="34" charset="0"/>
              <a:cs typeface="Calibri" pitchFamily="34" charset="0"/>
            </a:endParaRPr>
          </a:p>
          <a:p>
            <a:r>
              <a:rPr lang="en-US" sz="2000" dirty="0" smtClean="0">
                <a:latin typeface="Calibri" pitchFamily="34" charset="0"/>
                <a:cs typeface="Calibri" pitchFamily="34" charset="0"/>
              </a:rPr>
              <a:t>1994	</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D’Ancona</a:t>
            </a: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Committee: “More legislation, or an industry code</a:t>
            </a:r>
            <a:r>
              <a:rPr lang="en-US" sz="2000" dirty="0" smtClean="0">
                <a:latin typeface="Calibri" pitchFamily="34" charset="0"/>
                <a:cs typeface="Calibri" pitchFamily="34" charset="0"/>
              </a:rPr>
              <a:t>?” (Industry code approach adopted)</a:t>
            </a:r>
            <a:endParaRPr lang="en-GB" sz="2000" dirty="0" smtClean="0">
              <a:latin typeface="Calibri" pitchFamily="34" charset="0"/>
              <a:cs typeface="Calibri" pitchFamily="34" charset="0"/>
            </a:endParaRPr>
          </a:p>
          <a:p>
            <a:r>
              <a:rPr lang="en-US" sz="2000" dirty="0" smtClean="0">
                <a:latin typeface="Calibri" pitchFamily="34" charset="0"/>
                <a:cs typeface="Calibri" pitchFamily="34" charset="0"/>
              </a:rPr>
              <a:t>1996 - Industry </a:t>
            </a:r>
            <a:r>
              <a:rPr lang="en-US" sz="2000" dirty="0" smtClean="0">
                <a:latin typeface="Calibri" pitchFamily="34" charset="0"/>
                <a:cs typeface="Calibri" pitchFamily="34" charset="0"/>
              </a:rPr>
              <a:t>– Rules and Procedures Governing Access to Offshore Infrastructure</a:t>
            </a:r>
            <a:endParaRPr lang="en-GB" sz="2000" dirty="0" smtClean="0">
              <a:latin typeface="Calibri" pitchFamily="34" charset="0"/>
              <a:cs typeface="Calibri" pitchFamily="34" charset="0"/>
            </a:endParaRPr>
          </a:p>
          <a:p>
            <a:r>
              <a:rPr lang="en-US" sz="2000" dirty="0" smtClean="0">
                <a:latin typeface="Calibri" pitchFamily="34" charset="0"/>
                <a:cs typeface="Calibri" pitchFamily="34" charset="0"/>
              </a:rPr>
              <a:t>1998 - Petroleum </a:t>
            </a:r>
            <a:r>
              <a:rPr lang="en-US" sz="2000" dirty="0" smtClean="0">
                <a:latin typeface="Calibri" pitchFamily="34" charset="0"/>
                <a:cs typeface="Calibri" pitchFamily="34" charset="0"/>
              </a:rPr>
              <a:t>Act 1998 – s.17 – Power to set commercial terms if parties can’t agree</a:t>
            </a:r>
            <a:endParaRPr lang="en-GB" sz="2000" dirty="0" smtClean="0">
              <a:latin typeface="Calibri" pitchFamily="34" charset="0"/>
              <a:cs typeface="Calibri" pitchFamily="34" charset="0"/>
            </a:endParaRPr>
          </a:p>
          <a:p>
            <a:r>
              <a:rPr lang="en-US" sz="2000" dirty="0" smtClean="0">
                <a:latin typeface="Calibri" pitchFamily="34" charset="0"/>
                <a:cs typeface="Calibri" pitchFamily="34" charset="0"/>
              </a:rPr>
              <a:t>2000	</a:t>
            </a:r>
            <a:r>
              <a:rPr lang="en-US" sz="2000" dirty="0" smtClean="0">
                <a:latin typeface="Calibri" pitchFamily="34" charset="0"/>
                <a:cs typeface="Calibri" pitchFamily="34" charset="0"/>
              </a:rPr>
              <a:t>- Regulations </a:t>
            </a:r>
            <a:r>
              <a:rPr lang="en-US" sz="2000" dirty="0" smtClean="0">
                <a:latin typeface="Calibri" pitchFamily="34" charset="0"/>
                <a:cs typeface="Calibri" pitchFamily="34" charset="0"/>
              </a:rPr>
              <a:t>(the Gas (Third Party Access and Accounts) Regulations 2000) made extensive revisions to the </a:t>
            </a:r>
            <a:r>
              <a:rPr lang="en-US" sz="2000" dirty="0" smtClean="0">
                <a:latin typeface="Calibri" pitchFamily="34" charset="0"/>
                <a:cs typeface="Calibri" pitchFamily="34" charset="0"/>
              </a:rPr>
              <a:t>Act – provisions more detailed but fundamental structure remains.</a:t>
            </a:r>
            <a:endParaRPr lang="en-GB" sz="2000" dirty="0" smtClean="0">
              <a:latin typeface="Calibri" pitchFamily="34" charset="0"/>
              <a:cs typeface="Calibri" pitchFamily="34" charset="0"/>
            </a:endParaRPr>
          </a:p>
          <a:p>
            <a:endParaRPr lang="en-GB" dirty="0"/>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cap="none" dirty="0" smtClean="0">
                <a:latin typeface="Calibri" pitchFamily="34" charset="0"/>
              </a:rPr>
              <a:t>ACCESS TO INFRASTRUCTURE: CHRONOLOGY </a:t>
            </a:r>
            <a:r>
              <a:rPr lang="en-GB" sz="2800" cap="none" dirty="0" smtClean="0">
                <a:latin typeface="Calibri" pitchFamily="34" charset="0"/>
              </a:rPr>
              <a:t>(2)</a:t>
            </a:r>
            <a:endParaRPr lang="en-GB" sz="2800" dirty="0"/>
          </a:p>
        </p:txBody>
      </p:sp>
      <p:sp>
        <p:nvSpPr>
          <p:cNvPr id="3" name="Content Placeholder 2"/>
          <p:cNvSpPr>
            <a:spLocks noGrp="1"/>
          </p:cNvSpPr>
          <p:nvPr>
            <p:ph sz="quarter" idx="1"/>
          </p:nvPr>
        </p:nvSpPr>
        <p:spPr/>
        <p:txBody>
          <a:bodyPr/>
          <a:lstStyle/>
          <a:p>
            <a:r>
              <a:rPr lang="en-US" dirty="0" smtClean="0">
                <a:latin typeface="Calibri" pitchFamily="34" charset="0"/>
                <a:cs typeface="Calibri" pitchFamily="34" charset="0"/>
              </a:rPr>
              <a:t>2001 - Government </a:t>
            </a:r>
            <a:r>
              <a:rPr lang="en-US" dirty="0" smtClean="0">
                <a:latin typeface="Calibri" pitchFamily="34" charset="0"/>
                <a:cs typeface="Calibri" pitchFamily="34" charset="0"/>
              </a:rPr>
              <a:t>- Guidance Notes on Disputes (how we will resolve disputes). Little practical guidance on what any given throughput tariff should be.</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2004 - Industry </a:t>
            </a:r>
            <a:r>
              <a:rPr lang="en-US" dirty="0" smtClean="0">
                <a:latin typeface="Calibri" pitchFamily="34" charset="0"/>
                <a:cs typeface="Calibri" pitchFamily="34" charset="0"/>
              </a:rPr>
              <a:t>– Industry Code of Practice – “play nicely” (but no teeth)</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2005 - Government </a:t>
            </a:r>
            <a:r>
              <a:rPr lang="en-US" dirty="0" smtClean="0">
                <a:latin typeface="Calibri" pitchFamily="34" charset="0"/>
                <a:cs typeface="Calibri" pitchFamily="34" charset="0"/>
              </a:rPr>
              <a:t>- Revised Guidance Notes on Disputes</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2006 - Industry </a:t>
            </a:r>
            <a:r>
              <a:rPr lang="en-US" dirty="0" smtClean="0">
                <a:latin typeface="Calibri" pitchFamily="34" charset="0"/>
                <a:cs typeface="Calibri" pitchFamily="34" charset="0"/>
              </a:rPr>
              <a:t>- ICOP Review (patchy compliance)</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[Problems remain]</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2008 - Energy </a:t>
            </a:r>
            <a:r>
              <a:rPr lang="en-US" dirty="0" smtClean="0">
                <a:latin typeface="Calibri" pitchFamily="34" charset="0"/>
                <a:cs typeface="Calibri" pitchFamily="34" charset="0"/>
              </a:rPr>
              <a:t>Act</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2009	</a:t>
            </a:r>
            <a:r>
              <a:rPr lang="en-US" dirty="0" smtClean="0">
                <a:latin typeface="Calibri" pitchFamily="34" charset="0"/>
                <a:cs typeface="Calibri" pitchFamily="34" charset="0"/>
              </a:rPr>
              <a:t> - Industry </a:t>
            </a:r>
            <a:r>
              <a:rPr lang="en-US" dirty="0" smtClean="0">
                <a:latin typeface="Calibri" pitchFamily="34" charset="0"/>
                <a:cs typeface="Calibri" pitchFamily="34" charset="0"/>
              </a:rPr>
              <a:t>- Revised ICOP</a:t>
            </a:r>
            <a:endParaRPr lang="en-GB" dirty="0" smtClean="0">
              <a:latin typeface="Calibri" pitchFamily="34" charset="0"/>
              <a:cs typeface="Calibri" pitchFamily="34" charset="0"/>
            </a:endParaRPr>
          </a:p>
          <a:p>
            <a:endParaRPr lang="en-GB" dirty="0"/>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cap="none" dirty="0" smtClean="0">
                <a:latin typeface="Calibri" pitchFamily="34" charset="0"/>
              </a:rPr>
              <a:t>ACCESS TO INFRASTRUCTURE: CHRONOLOGY </a:t>
            </a:r>
            <a:r>
              <a:rPr lang="en-GB" sz="2800" cap="none" dirty="0" smtClean="0">
                <a:latin typeface="Calibri" pitchFamily="34" charset="0"/>
              </a:rPr>
              <a:t>(3)</a:t>
            </a:r>
            <a:endParaRPr lang="en-GB" sz="2800" dirty="0"/>
          </a:p>
        </p:txBody>
      </p:sp>
      <p:sp>
        <p:nvSpPr>
          <p:cNvPr id="3" name="Content Placeholder 2"/>
          <p:cNvSpPr>
            <a:spLocks noGrp="1"/>
          </p:cNvSpPr>
          <p:nvPr>
            <p:ph sz="quarter" idx="1"/>
          </p:nvPr>
        </p:nvSpPr>
        <p:spPr/>
        <p:txBody>
          <a:bodyPr/>
          <a:lstStyle/>
          <a:p>
            <a:r>
              <a:rPr lang="en-US" dirty="0" smtClean="0">
                <a:latin typeface="Calibri" pitchFamily="34" charset="0"/>
                <a:cs typeface="Calibri" pitchFamily="34" charset="0"/>
              </a:rPr>
              <a:t>2009	Government - Revised Guidance</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2011	Energy Act </a:t>
            </a:r>
            <a:r>
              <a:rPr lang="en-US" dirty="0" smtClean="0">
                <a:latin typeface="Calibri" pitchFamily="34" charset="0"/>
                <a:cs typeface="Calibri" pitchFamily="34" charset="0"/>
              </a:rPr>
              <a:t>- stronger </a:t>
            </a:r>
            <a:r>
              <a:rPr lang="en-US" dirty="0" smtClean="0">
                <a:latin typeface="Calibri" pitchFamily="34" charset="0"/>
                <a:cs typeface="Calibri" pitchFamily="34" charset="0"/>
              </a:rPr>
              <a:t>government powers to intervene in </a:t>
            </a:r>
            <a:r>
              <a:rPr lang="en-US" dirty="0" smtClean="0">
                <a:latin typeface="Calibri" pitchFamily="34" charset="0"/>
                <a:cs typeface="Calibri" pitchFamily="34" charset="0"/>
              </a:rPr>
              <a:t>negotiations</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2012 - Government </a:t>
            </a:r>
            <a:r>
              <a:rPr lang="en-US" dirty="0" smtClean="0">
                <a:latin typeface="Calibri" pitchFamily="34" charset="0"/>
                <a:cs typeface="Calibri" pitchFamily="34" charset="0"/>
              </a:rPr>
              <a:t>- Revised </a:t>
            </a:r>
            <a:r>
              <a:rPr lang="en-US" dirty="0" smtClean="0">
                <a:latin typeface="Calibri" pitchFamily="34" charset="0"/>
                <a:cs typeface="Calibri" pitchFamily="34" charset="0"/>
              </a:rPr>
              <a:t>Guidance: </a:t>
            </a:r>
            <a:r>
              <a:rPr lang="en-US" dirty="0" smtClean="0">
                <a:latin typeface="Calibri" pitchFamily="34" charset="0"/>
                <a:cs typeface="Calibri" pitchFamily="34" charset="0"/>
              </a:rPr>
              <a:t>March </a:t>
            </a:r>
            <a:r>
              <a:rPr lang="en-US" dirty="0" smtClean="0">
                <a:latin typeface="Calibri" pitchFamily="34" charset="0"/>
                <a:cs typeface="Calibri" pitchFamily="34" charset="0"/>
              </a:rPr>
              <a:t>(“Government </a:t>
            </a:r>
            <a:r>
              <a:rPr lang="en-US" dirty="0" smtClean="0">
                <a:latin typeface="Calibri" pitchFamily="34" charset="0"/>
                <a:cs typeface="Calibri" pitchFamily="34" charset="0"/>
              </a:rPr>
              <a:t>will use stronger powers very </a:t>
            </a:r>
            <a:r>
              <a:rPr lang="en-US" dirty="0" smtClean="0">
                <a:latin typeface="Calibri" pitchFamily="34" charset="0"/>
                <a:cs typeface="Calibri" pitchFamily="34" charset="0"/>
              </a:rPr>
              <a:t>sparingly”); </a:t>
            </a:r>
            <a:r>
              <a:rPr lang="en-US" dirty="0" smtClean="0">
                <a:latin typeface="Calibri" pitchFamily="34" charset="0"/>
                <a:cs typeface="Calibri" pitchFamily="34" charset="0"/>
              </a:rPr>
              <a:t>interim only, expected that further </a:t>
            </a:r>
            <a:r>
              <a:rPr lang="en-US" dirty="0" err="1" smtClean="0">
                <a:latin typeface="Calibri" pitchFamily="34" charset="0"/>
                <a:cs typeface="Calibri" pitchFamily="34" charset="0"/>
              </a:rPr>
              <a:t>revisals</a:t>
            </a:r>
            <a:r>
              <a:rPr lang="en-US" dirty="0" smtClean="0">
                <a:latin typeface="Calibri" pitchFamily="34" charset="0"/>
                <a:cs typeface="Calibri" pitchFamily="34" charset="0"/>
              </a:rPr>
              <a:t> will follow).</a:t>
            </a:r>
            <a:endParaRPr lang="en-GB" dirty="0" smtClean="0">
              <a:latin typeface="Calibri" pitchFamily="34" charset="0"/>
              <a:cs typeface="Calibri" pitchFamily="34" charset="0"/>
            </a:endParaRPr>
          </a:p>
          <a:p>
            <a:r>
              <a:rPr lang="en-US" dirty="0" smtClean="0">
                <a:latin typeface="Calibri" pitchFamily="34" charset="0"/>
                <a:cs typeface="Calibri" pitchFamily="34" charset="0"/>
              </a:rPr>
              <a:t>2012 - LOGIC (Industry and Government) Review </a:t>
            </a:r>
            <a:r>
              <a:rPr lang="en-US" dirty="0" smtClean="0">
                <a:latin typeface="Calibri" pitchFamily="34" charset="0"/>
                <a:cs typeface="Calibri" pitchFamily="34" charset="0"/>
              </a:rPr>
              <a:t>(ongoing)</a:t>
            </a:r>
            <a:endParaRPr lang="en-GB" dirty="0" smtClean="0">
              <a:latin typeface="Calibri" pitchFamily="34" charset="0"/>
              <a:cs typeface="Calibri" pitchFamily="34" charset="0"/>
            </a:endParaRPr>
          </a:p>
          <a:p>
            <a:endParaRPr lang="en-GB" dirty="0"/>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7467600" cy="642958"/>
          </a:xfrm>
        </p:spPr>
        <p:txBody>
          <a:bodyPr>
            <a:normAutofit/>
          </a:bodyPr>
          <a:lstStyle/>
          <a:p>
            <a:r>
              <a:rPr lang="en-GB" sz="3600" dirty="0" smtClean="0">
                <a:latin typeface="Calibri" pitchFamily="34" charset="0"/>
                <a:cs typeface="Calibri" pitchFamily="34" charset="0"/>
              </a:rPr>
              <a:t>Constitutional options</a:t>
            </a:r>
            <a:endParaRPr lang="en-GB" sz="3600" dirty="0">
              <a:latin typeface="Calibri" pitchFamily="34" charset="0"/>
              <a:cs typeface="Calibri" pitchFamily="34" charset="0"/>
            </a:endParaRPr>
          </a:p>
        </p:txBody>
      </p:sp>
      <p:sp>
        <p:nvSpPr>
          <p:cNvPr id="3" name="Content Placeholder 2"/>
          <p:cNvSpPr>
            <a:spLocks noGrp="1"/>
          </p:cNvSpPr>
          <p:nvPr>
            <p:ph sz="quarter" idx="1"/>
          </p:nvPr>
        </p:nvSpPr>
        <p:spPr>
          <a:xfrm>
            <a:off x="428596" y="1214422"/>
            <a:ext cx="7467600" cy="5016628"/>
          </a:xfrm>
        </p:spPr>
        <p:txBody>
          <a:bodyPr/>
          <a:lstStyle/>
          <a:p>
            <a:r>
              <a:rPr lang="en-GB" dirty="0" smtClean="0">
                <a:latin typeface="Calibri" pitchFamily="34" charset="0"/>
                <a:cs typeface="Calibri" pitchFamily="34" charset="0"/>
              </a:rPr>
              <a:t>Status quo </a:t>
            </a:r>
          </a:p>
          <a:p>
            <a:r>
              <a:rPr lang="en-GB" dirty="0" smtClean="0">
                <a:latin typeface="Calibri" pitchFamily="34" charset="0"/>
                <a:cs typeface="Calibri" pitchFamily="34" charset="0"/>
              </a:rPr>
              <a:t>Devolution plus</a:t>
            </a:r>
          </a:p>
          <a:p>
            <a:pPr lvl="1"/>
            <a:r>
              <a:rPr lang="en-GB" sz="2400" dirty="0" smtClean="0">
                <a:latin typeface="Calibri" pitchFamily="34" charset="0"/>
                <a:cs typeface="Calibri" pitchFamily="34" charset="0"/>
              </a:rPr>
              <a:t>No change to tax or upstream oil and gas policymaking positions.</a:t>
            </a:r>
          </a:p>
          <a:p>
            <a:r>
              <a:rPr lang="en-GB" dirty="0" smtClean="0">
                <a:latin typeface="Calibri" pitchFamily="34" charset="0"/>
                <a:cs typeface="Calibri" pitchFamily="34" charset="0"/>
              </a:rPr>
              <a:t>Devolution Max</a:t>
            </a:r>
          </a:p>
          <a:p>
            <a:pPr lvl="1"/>
            <a:r>
              <a:rPr lang="en-GB" sz="2400" dirty="0" smtClean="0">
                <a:latin typeface="Calibri" pitchFamily="34" charset="0"/>
                <a:cs typeface="Calibri" pitchFamily="34" charset="0"/>
              </a:rPr>
              <a:t>Tax and policymaking are devolved to Scotland.</a:t>
            </a:r>
          </a:p>
          <a:p>
            <a:r>
              <a:rPr lang="en-GB" dirty="0" smtClean="0">
                <a:latin typeface="Calibri" pitchFamily="34" charset="0"/>
                <a:cs typeface="Calibri" pitchFamily="34" charset="0"/>
              </a:rPr>
              <a:t>Independence Light</a:t>
            </a:r>
          </a:p>
          <a:p>
            <a:pPr lvl="1"/>
            <a:r>
              <a:rPr lang="en-GB" sz="2400" dirty="0" smtClean="0">
                <a:latin typeface="Calibri" pitchFamily="34" charset="0"/>
                <a:cs typeface="Calibri" pitchFamily="34" charset="0"/>
              </a:rPr>
              <a:t>Oil and gas within the Scottish sector become part of the sovereign rights of the new Scottish state.  The possibility of sharing some regulatory/administrative bodies with R-UK.</a:t>
            </a:r>
          </a:p>
          <a:p>
            <a:r>
              <a:rPr lang="en-GB" dirty="0" smtClean="0">
                <a:latin typeface="Calibri" pitchFamily="34" charset="0"/>
                <a:cs typeface="Calibri" pitchFamily="34" charset="0"/>
              </a:rPr>
              <a:t>Independence</a:t>
            </a:r>
          </a:p>
          <a:p>
            <a:pPr lvl="1">
              <a:buNone/>
            </a:pPr>
            <a:endParaRPr lang="en-GB"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000108"/>
          </a:xfrm>
        </p:spPr>
        <p:txBody>
          <a:bodyPr/>
          <a:lstStyle/>
          <a:p>
            <a:r>
              <a:rPr lang="en-GB" dirty="0" smtClean="0">
                <a:latin typeface="Calibri" pitchFamily="34" charset="0"/>
                <a:cs typeface="Calibri" pitchFamily="34" charset="0"/>
              </a:rPr>
              <a:t>Overview of Current Oil and Gas Tax Law (1)</a:t>
            </a:r>
            <a:endParaRPr lang="en-GB" dirty="0"/>
          </a:p>
        </p:txBody>
      </p:sp>
      <p:sp>
        <p:nvSpPr>
          <p:cNvPr id="3" name="Content Placeholder 2"/>
          <p:cNvSpPr>
            <a:spLocks noGrp="1"/>
          </p:cNvSpPr>
          <p:nvPr>
            <p:ph sz="quarter" idx="1"/>
          </p:nvPr>
        </p:nvSpPr>
        <p:spPr>
          <a:xfrm>
            <a:off x="457200" y="1357298"/>
            <a:ext cx="7467600" cy="5286412"/>
          </a:xfrm>
        </p:spPr>
        <p:txBody>
          <a:bodyPr/>
          <a:lstStyle/>
          <a:p>
            <a:r>
              <a:rPr lang="en-GB" dirty="0" smtClean="0">
                <a:latin typeface="Calibri" pitchFamily="34" charset="0"/>
                <a:cs typeface="Calibri" pitchFamily="34" charset="0"/>
              </a:rPr>
              <a:t>Licence fees make up a very small proportion of UK’s take from oil and gas production.</a:t>
            </a:r>
          </a:p>
          <a:p>
            <a:r>
              <a:rPr lang="en-GB" dirty="0" smtClean="0">
                <a:latin typeface="Calibri" pitchFamily="34" charset="0"/>
                <a:cs typeface="Calibri" pitchFamily="34" charset="0"/>
              </a:rPr>
              <a:t>Royalty was a feature of the system in the early days but has been phased out.  </a:t>
            </a:r>
          </a:p>
          <a:p>
            <a:r>
              <a:rPr lang="en-GB" dirty="0" smtClean="0">
                <a:latin typeface="Calibri" pitchFamily="34" charset="0"/>
                <a:cs typeface="Calibri" pitchFamily="34" charset="0"/>
              </a:rPr>
              <a:t>Specialised tax system in place:-</a:t>
            </a:r>
          </a:p>
          <a:p>
            <a:pPr lvl="1"/>
            <a:r>
              <a:rPr lang="en-GB" dirty="0" smtClean="0">
                <a:latin typeface="Calibri" pitchFamily="34" charset="0"/>
                <a:cs typeface="Calibri" pitchFamily="34" charset="0"/>
              </a:rPr>
              <a:t>Corporation Tax</a:t>
            </a:r>
          </a:p>
          <a:p>
            <a:pPr lvl="1"/>
            <a:r>
              <a:rPr lang="en-GB" dirty="0" smtClean="0">
                <a:latin typeface="Calibri" pitchFamily="34" charset="0"/>
                <a:cs typeface="Calibri" pitchFamily="34" charset="0"/>
              </a:rPr>
              <a:t>Supplementary Charge (subject to many field allowances : small fields, heavy oil, remote gas, high-cost </a:t>
            </a:r>
            <a:r>
              <a:rPr lang="en-GB" dirty="0" err="1" smtClean="0">
                <a:latin typeface="Calibri" pitchFamily="34" charset="0"/>
                <a:cs typeface="Calibri" pitchFamily="34" charset="0"/>
              </a:rPr>
              <a:t>brownfield</a:t>
            </a:r>
            <a:r>
              <a:rPr lang="en-GB" dirty="0" smtClean="0">
                <a:latin typeface="Calibri" pitchFamily="34" charset="0"/>
                <a:cs typeface="Calibri" pitchFamily="34" charset="0"/>
              </a:rPr>
              <a:t> etc)</a:t>
            </a:r>
          </a:p>
          <a:p>
            <a:pPr lvl="1"/>
            <a:r>
              <a:rPr lang="en-GB" dirty="0" smtClean="0">
                <a:latin typeface="Calibri" pitchFamily="34" charset="0"/>
                <a:cs typeface="Calibri" pitchFamily="34" charset="0"/>
              </a:rPr>
              <a:t>Petroleum Revenue Tax (charged on a field basis, again, complex allowances and the right to claw back field losses against PRT paid in earlier years.)</a:t>
            </a: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cs typeface="Calibri" pitchFamily="34" charset="0"/>
              </a:rPr>
              <a:t>Overview of Current Oil and Gas Tax Law (2)</a:t>
            </a:r>
            <a:endParaRPr lang="en-GB" dirty="0"/>
          </a:p>
        </p:txBody>
      </p:sp>
      <p:sp>
        <p:nvSpPr>
          <p:cNvPr id="3" name="Content Placeholder 2"/>
          <p:cNvSpPr>
            <a:spLocks noGrp="1"/>
          </p:cNvSpPr>
          <p:nvPr>
            <p:ph sz="quarter" idx="1"/>
          </p:nvPr>
        </p:nvSpPr>
        <p:spPr/>
        <p:txBody>
          <a:bodyPr/>
          <a:lstStyle/>
          <a:p>
            <a:r>
              <a:rPr lang="en-GB" dirty="0" smtClean="0">
                <a:latin typeface="Calibri" pitchFamily="34" charset="0"/>
                <a:cs typeface="Calibri" pitchFamily="34" charset="0"/>
              </a:rPr>
              <a:t>Commentators such as Prof Alex Kemp generally consider the overall effect of the UK system to be “not bad” but criticise the system for its complexity.</a:t>
            </a:r>
          </a:p>
          <a:p>
            <a:r>
              <a:rPr lang="en-GB" dirty="0" smtClean="0">
                <a:latin typeface="Calibri" pitchFamily="34" charset="0"/>
                <a:cs typeface="Calibri" pitchFamily="34" charset="0"/>
              </a:rPr>
              <a:t>There have also been issues with stability.  “Tax grabs” e.g. in the form of supplementary charge by parties of all political colours.</a:t>
            </a:r>
          </a:p>
          <a:p>
            <a:r>
              <a:rPr lang="en-GB" dirty="0" smtClean="0">
                <a:latin typeface="Calibri" pitchFamily="34" charset="0"/>
                <a:cs typeface="Calibri" pitchFamily="34" charset="0"/>
              </a:rPr>
              <a:t>If oil and gas tax policy were devolved or if Scotland were to become independent, the Scottish government could overhaul and simplify tax law in an attempt to make the S-CS more attractive to global investors.</a:t>
            </a:r>
          </a:p>
          <a:p>
            <a:r>
              <a:rPr lang="en-GB" dirty="0" smtClean="0">
                <a:latin typeface="Calibri" pitchFamily="34" charset="0"/>
                <a:cs typeface="Calibri" pitchFamily="34" charset="0"/>
              </a:rPr>
              <a:t>Would however have to be careful not to engage in “the race to the bottom.”</a:t>
            </a: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cs typeface="Calibri" pitchFamily="34" charset="0"/>
              </a:rPr>
              <a:t>Oil and Gas Taxation</a:t>
            </a:r>
            <a:endParaRPr lang="en-GB" dirty="0">
              <a:latin typeface="Calibri" pitchFamily="34" charset="0"/>
              <a:cs typeface="Calibri" pitchFamily="34" charset="0"/>
            </a:endParaRPr>
          </a:p>
        </p:txBody>
      </p:sp>
      <p:sp>
        <p:nvSpPr>
          <p:cNvPr id="3" name="Content Placeholder 2"/>
          <p:cNvSpPr>
            <a:spLocks noGrp="1"/>
          </p:cNvSpPr>
          <p:nvPr>
            <p:ph sz="quarter" idx="1"/>
          </p:nvPr>
        </p:nvSpPr>
        <p:spPr/>
        <p:txBody>
          <a:bodyPr/>
          <a:lstStyle/>
          <a:p>
            <a:r>
              <a:rPr lang="en-GB" sz="2800" dirty="0" smtClean="0">
                <a:latin typeface="Calibri" pitchFamily="34" charset="0"/>
                <a:cs typeface="Calibri" pitchFamily="34" charset="0"/>
              </a:rPr>
              <a:t>Some key questions</a:t>
            </a:r>
          </a:p>
          <a:p>
            <a:pPr lvl="1"/>
            <a:r>
              <a:rPr lang="en-GB" sz="2400" dirty="0" smtClean="0">
                <a:latin typeface="Calibri" pitchFamily="34" charset="0"/>
                <a:cs typeface="Calibri" pitchFamily="34" charset="0"/>
              </a:rPr>
              <a:t>In the event of independence or the devolution of matters of oil and gas taxation for S-CS:</a:t>
            </a:r>
          </a:p>
          <a:p>
            <a:pPr lvl="2"/>
            <a:r>
              <a:rPr lang="en-GB" sz="2000" dirty="0" smtClean="0">
                <a:latin typeface="Calibri" pitchFamily="34" charset="0"/>
                <a:cs typeface="Calibri" pitchFamily="34" charset="0"/>
              </a:rPr>
              <a:t>Can a Scottish share be readily identified?</a:t>
            </a:r>
          </a:p>
          <a:p>
            <a:pPr lvl="2"/>
            <a:r>
              <a:rPr lang="en-GB" sz="2000" dirty="0" smtClean="0">
                <a:latin typeface="Calibri" pitchFamily="34" charset="0"/>
                <a:cs typeface="Calibri" pitchFamily="34" charset="0"/>
              </a:rPr>
              <a:t>How much money are we talking about? </a:t>
            </a:r>
          </a:p>
          <a:p>
            <a:pPr lvl="2"/>
            <a:r>
              <a:rPr lang="en-GB" sz="2000" dirty="0" smtClean="0">
                <a:latin typeface="Calibri" pitchFamily="34" charset="0"/>
                <a:cs typeface="Calibri" pitchFamily="34" charset="0"/>
              </a:rPr>
              <a:t>Are there any risks or challenges?</a:t>
            </a:r>
          </a:p>
          <a:p>
            <a:pPr lvl="2"/>
            <a:r>
              <a:rPr lang="en-GB" sz="2000" dirty="0" smtClean="0">
                <a:latin typeface="Calibri" pitchFamily="34" charset="0"/>
                <a:cs typeface="Calibri" pitchFamily="34" charset="0"/>
              </a:rPr>
              <a:t>If so can, to what extent can these risks be mitigated and the challenges overcome?</a:t>
            </a:r>
            <a:endParaRPr lang="en-GB" sz="2000"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normAutofit/>
          </a:bodyPr>
          <a:lstStyle/>
          <a:p>
            <a:r>
              <a:rPr lang="en-GB" dirty="0" smtClean="0">
                <a:latin typeface="Calibri" pitchFamily="34" charset="0"/>
                <a:cs typeface="Calibri" pitchFamily="34" charset="0"/>
              </a:rPr>
              <a:t>Can a Scottish share be readily identified?</a:t>
            </a:r>
            <a:endParaRPr lang="en-GB" dirty="0">
              <a:latin typeface="Calibri" pitchFamily="34" charset="0"/>
              <a:cs typeface="Calibri" pitchFamily="34" charset="0"/>
            </a:endParaRPr>
          </a:p>
        </p:txBody>
      </p:sp>
      <p:sp>
        <p:nvSpPr>
          <p:cNvPr id="3" name="Content Placeholder 2"/>
          <p:cNvSpPr>
            <a:spLocks noGrp="1"/>
          </p:cNvSpPr>
          <p:nvPr>
            <p:ph sz="quarter" idx="1"/>
          </p:nvPr>
        </p:nvSpPr>
        <p:spPr>
          <a:xfrm>
            <a:off x="428596" y="1214422"/>
            <a:ext cx="7467600" cy="4873752"/>
          </a:xfrm>
        </p:spPr>
        <p:txBody>
          <a:bodyPr/>
          <a:lstStyle/>
          <a:p>
            <a:r>
              <a:rPr lang="en-GB" dirty="0" smtClean="0">
                <a:latin typeface="Calibri" pitchFamily="34" charset="0"/>
                <a:cs typeface="Calibri" pitchFamily="34" charset="0"/>
              </a:rPr>
              <a:t>Share per capita or share by geographical extent?  (Geographical plainly more advantageous to Scotland) </a:t>
            </a:r>
          </a:p>
          <a:p>
            <a:r>
              <a:rPr lang="en-GB" dirty="0" smtClean="0">
                <a:latin typeface="Calibri" pitchFamily="34" charset="0"/>
                <a:cs typeface="Calibri" pitchFamily="34" charset="0"/>
              </a:rPr>
              <a:t>If geographical extent, one issue would be determination of the Scottish and R-UK shares of the Continental Shelf.</a:t>
            </a:r>
          </a:p>
          <a:p>
            <a:pPr lvl="1"/>
            <a:r>
              <a:rPr lang="en-GB" dirty="0" smtClean="0">
                <a:latin typeface="Calibri" pitchFamily="34" charset="0"/>
                <a:cs typeface="Calibri" pitchFamily="34" charset="0"/>
              </a:rPr>
              <a:t>Economic modelling done on the basis of the median line but other possibilities exist.</a:t>
            </a:r>
          </a:p>
          <a:p>
            <a:r>
              <a:rPr lang="en-GB" dirty="0" smtClean="0">
                <a:latin typeface="Calibri" pitchFamily="34" charset="0"/>
                <a:cs typeface="Calibri" pitchFamily="34" charset="0"/>
              </a:rPr>
              <a:t>PRT: any question of oil or gas fields straddling the dividing line apart, a straightforward issue as a highly geographical tax (based on fields)</a:t>
            </a:r>
          </a:p>
          <a:p>
            <a:pPr lvl="1"/>
            <a:r>
              <a:rPr lang="en-GB" dirty="0" smtClean="0">
                <a:latin typeface="Calibri" pitchFamily="34" charset="0"/>
                <a:cs typeface="Calibri" pitchFamily="34" charset="0"/>
              </a:rPr>
              <a:t>(Straddling oilfields could be dealt with in accordance with the industry norm of unitisation).</a:t>
            </a:r>
          </a:p>
          <a:p>
            <a:r>
              <a:rPr lang="en-GB" dirty="0" smtClean="0">
                <a:latin typeface="Calibri" pitchFamily="34" charset="0"/>
                <a:cs typeface="Calibri" pitchFamily="34" charset="0"/>
              </a:rPr>
              <a:t>CT &amp; SC not charged on field basis so would require a sharing mechanism</a:t>
            </a:r>
            <a:endParaRPr lang="en-GB"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a:bodyPr>
          <a:lstStyle/>
          <a:p>
            <a:r>
              <a:rPr lang="en-GB" dirty="0" smtClean="0">
                <a:latin typeface="Calibri" pitchFamily="34" charset="0"/>
                <a:cs typeface="Calibri" pitchFamily="34" charset="0"/>
              </a:rPr>
              <a:t>How much money are we talking about?</a:t>
            </a:r>
            <a:endParaRPr lang="en-GB" dirty="0">
              <a:latin typeface="Calibri" pitchFamily="34" charset="0"/>
              <a:cs typeface="Calibri" pitchFamily="34" charset="0"/>
            </a:endParaRP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7</a:t>
            </a:fld>
            <a:endParaRPr lang="en-GB"/>
          </a:p>
        </p:txBody>
      </p:sp>
      <p:pic>
        <p:nvPicPr>
          <p:cNvPr id="5" name="Content Placeholder 4"/>
          <p:cNvPicPr>
            <a:picLocks noGrp="1"/>
          </p:cNvPicPr>
          <p:nvPr>
            <p:ph sz="quarter" idx="1"/>
          </p:nvPr>
        </p:nvPicPr>
        <p:blipFill>
          <a:blip r:embed="rId2" cstate="print"/>
          <a:srcRect/>
          <a:stretch>
            <a:fillRect/>
          </a:stretch>
        </p:blipFill>
        <p:spPr bwMode="auto">
          <a:xfrm>
            <a:off x="471255" y="1357298"/>
            <a:ext cx="7439490" cy="5116527"/>
          </a:xfrm>
          <a:prstGeom prst="rect">
            <a:avLst/>
          </a:prstGeom>
          <a:noFill/>
          <a:ln w="9525">
            <a:noFill/>
            <a:miter lim="800000"/>
            <a:headEnd/>
            <a:tailEnd/>
          </a:ln>
        </p:spPr>
      </p:pic>
      <p:sp>
        <p:nvSpPr>
          <p:cNvPr id="6" name="TextBox 5"/>
          <p:cNvSpPr txBox="1"/>
          <p:nvPr/>
        </p:nvSpPr>
        <p:spPr>
          <a:xfrm>
            <a:off x="5072066" y="6357958"/>
            <a:ext cx="3143272" cy="369332"/>
          </a:xfrm>
          <a:prstGeom prst="rect">
            <a:avLst/>
          </a:prstGeom>
          <a:noFill/>
        </p:spPr>
        <p:txBody>
          <a:bodyPr wrap="square" rtlCol="0">
            <a:spAutoFit/>
          </a:bodyPr>
          <a:lstStyle/>
          <a:p>
            <a:r>
              <a:rPr lang="en-GB" dirty="0" smtClean="0"/>
              <a:t>Source: Kemp &amp; Stephen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7467600" cy="857256"/>
          </a:xfrm>
        </p:spPr>
        <p:txBody>
          <a:bodyPr/>
          <a:lstStyle/>
          <a:p>
            <a:r>
              <a:rPr lang="en-GB" dirty="0" smtClean="0">
                <a:latin typeface="Calibri" pitchFamily="34" charset="0"/>
                <a:cs typeface="Calibri" pitchFamily="34" charset="0"/>
              </a:rPr>
              <a:t>Risks and Challenges (1)</a:t>
            </a:r>
            <a:endParaRPr lang="en-GB" dirty="0">
              <a:latin typeface="Calibri" pitchFamily="34" charset="0"/>
              <a:cs typeface="Calibri" pitchFamily="34" charset="0"/>
            </a:endParaRPr>
          </a:p>
        </p:txBody>
      </p:sp>
      <p:sp>
        <p:nvSpPr>
          <p:cNvPr id="3" name="Content Placeholder 2"/>
          <p:cNvSpPr>
            <a:spLocks noGrp="1"/>
          </p:cNvSpPr>
          <p:nvPr>
            <p:ph sz="quarter" idx="1"/>
          </p:nvPr>
        </p:nvSpPr>
        <p:spPr>
          <a:xfrm>
            <a:off x="428596" y="1571612"/>
            <a:ext cx="7467600" cy="4572032"/>
          </a:xfrm>
        </p:spPr>
        <p:txBody>
          <a:bodyPr/>
          <a:lstStyle/>
          <a:p>
            <a:r>
              <a:rPr lang="en-GB" dirty="0" smtClean="0">
                <a:latin typeface="Calibri" pitchFamily="34" charset="0"/>
                <a:cs typeface="Calibri" pitchFamily="34" charset="0"/>
              </a:rPr>
              <a:t>Volatility and uncertainty.</a:t>
            </a:r>
          </a:p>
          <a:p>
            <a:pPr lvl="1"/>
            <a:r>
              <a:rPr lang="en-GB" dirty="0" smtClean="0">
                <a:latin typeface="Calibri" pitchFamily="34" charset="0"/>
                <a:cs typeface="Calibri" pitchFamily="34" charset="0"/>
              </a:rPr>
              <a:t>Long term estimates by the EIA vary between a low estimate of $50 per barrel and $200 per barrel</a:t>
            </a:r>
          </a:p>
          <a:p>
            <a:r>
              <a:rPr lang="en-GB" dirty="0" smtClean="0">
                <a:latin typeface="Calibri" pitchFamily="34" charset="0"/>
                <a:cs typeface="Calibri" pitchFamily="34" charset="0"/>
              </a:rPr>
              <a:t>The move towards decarbonisation of the energy sector</a:t>
            </a:r>
          </a:p>
          <a:p>
            <a:r>
              <a:rPr lang="en-GB" dirty="0" smtClean="0">
                <a:latin typeface="Calibri" pitchFamily="34" charset="0"/>
                <a:cs typeface="Calibri" pitchFamily="34" charset="0"/>
              </a:rPr>
              <a:t>The potential development of onshore unconventional gas in Continental Europe and England and Wales – could reduce gas price (unlikely to affect oil, which is in any event more valuable).</a:t>
            </a:r>
          </a:p>
          <a:p>
            <a:r>
              <a:rPr lang="en-GB" dirty="0" smtClean="0">
                <a:latin typeface="Calibri" pitchFamily="34" charset="0"/>
                <a:cs typeface="Calibri" pitchFamily="34" charset="0"/>
              </a:rPr>
              <a:t>Ageing infrastructure/asset integrity</a:t>
            </a:r>
          </a:p>
          <a:p>
            <a:pPr lvl="1"/>
            <a:r>
              <a:rPr lang="en-GB" dirty="0" smtClean="0">
                <a:latin typeface="Calibri" pitchFamily="34" charset="0"/>
                <a:cs typeface="Calibri" pitchFamily="34" charset="0"/>
              </a:rPr>
              <a:t>Often seen as a HSW and Environmental issue but has production consequences too – shut in of shared infrastructure has serious impacts upon ability to produce</a:t>
            </a:r>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7467600" cy="928694"/>
          </a:xfrm>
        </p:spPr>
        <p:txBody>
          <a:bodyPr/>
          <a:lstStyle/>
          <a:p>
            <a:r>
              <a:rPr lang="en-GB" dirty="0" smtClean="0">
                <a:latin typeface="Calibri" pitchFamily="34" charset="0"/>
                <a:cs typeface="Calibri" pitchFamily="34" charset="0"/>
              </a:rPr>
              <a:t>Risks and Challenges (2)</a:t>
            </a:r>
            <a:endParaRPr lang="en-GB" dirty="0"/>
          </a:p>
        </p:txBody>
      </p:sp>
      <p:sp>
        <p:nvSpPr>
          <p:cNvPr id="3" name="Content Placeholder 2"/>
          <p:cNvSpPr>
            <a:spLocks noGrp="1"/>
          </p:cNvSpPr>
          <p:nvPr>
            <p:ph sz="quarter" idx="1"/>
          </p:nvPr>
        </p:nvSpPr>
        <p:spPr>
          <a:xfrm>
            <a:off x="428596" y="1214422"/>
            <a:ext cx="7467600" cy="4873752"/>
          </a:xfrm>
        </p:spPr>
        <p:txBody>
          <a:bodyPr/>
          <a:lstStyle/>
          <a:p>
            <a:r>
              <a:rPr lang="en-GB" dirty="0" smtClean="0">
                <a:latin typeface="Calibri" pitchFamily="34" charset="0"/>
                <a:cs typeface="Calibri" pitchFamily="34" charset="0"/>
              </a:rPr>
              <a:t>Inter-connectedness of oil and gas taxation and policy</a:t>
            </a:r>
          </a:p>
          <a:p>
            <a:pPr lvl="1"/>
            <a:r>
              <a:rPr lang="en-GB" dirty="0" smtClean="0">
                <a:latin typeface="Calibri" pitchFamily="34" charset="0"/>
                <a:cs typeface="Calibri" pitchFamily="34" charset="0"/>
              </a:rPr>
              <a:t>Two sides of the same coin: policy to encourage development in the maturing UKCS involves a combination of tax breaks and policy initiatives and a creative licensing; generous tax allowances set off against decommissioning, etc</a:t>
            </a:r>
          </a:p>
          <a:p>
            <a:pPr lvl="1"/>
            <a:r>
              <a:rPr lang="en-GB" dirty="0" smtClean="0">
                <a:latin typeface="Calibri" pitchFamily="34" charset="0"/>
                <a:cs typeface="Calibri" pitchFamily="34" charset="0"/>
              </a:rPr>
              <a:t>The danger of a policy-setter with nothing at stake.</a:t>
            </a:r>
          </a:p>
          <a:p>
            <a:pPr lvl="1"/>
            <a:r>
              <a:rPr lang="en-GB" dirty="0" smtClean="0">
                <a:latin typeface="Calibri" pitchFamily="34" charset="0"/>
                <a:cs typeface="Calibri" pitchFamily="34" charset="0"/>
              </a:rPr>
              <a:t>Potentially divisive esp. if a given policy seen to fail “they’ve ruined it for us...”</a:t>
            </a:r>
          </a:p>
          <a:p>
            <a:r>
              <a:rPr lang="en-GB" dirty="0" smtClean="0">
                <a:latin typeface="Calibri" pitchFamily="34" charset="0"/>
                <a:cs typeface="Calibri" pitchFamily="34" charset="0"/>
              </a:rPr>
              <a:t>The need to receive and become conversant with a vast amount of technical and financial data</a:t>
            </a:r>
          </a:p>
          <a:p>
            <a:r>
              <a:rPr lang="en-GB" dirty="0" smtClean="0">
                <a:latin typeface="Calibri" pitchFamily="34" charset="0"/>
                <a:cs typeface="Calibri" pitchFamily="34" charset="0"/>
              </a:rPr>
              <a:t>The need to quickly develop a high degree of regulatory competence</a:t>
            </a:r>
          </a:p>
          <a:p>
            <a:pPr lvl="1"/>
            <a:r>
              <a:rPr lang="en-GB" dirty="0" smtClean="0">
                <a:latin typeface="Calibri" pitchFamily="34" charset="0"/>
                <a:cs typeface="Calibri" pitchFamily="34" charset="0"/>
              </a:rPr>
              <a:t>The danger of “regulatory capture” or “groupthink” if too many regulators are appointed from industry; and the risk of lack of industry knowledge if they are not.</a:t>
            </a:r>
          </a:p>
          <a:p>
            <a:endParaRPr lang="en-GB" dirty="0"/>
          </a:p>
        </p:txBody>
      </p:sp>
      <p:sp>
        <p:nvSpPr>
          <p:cNvPr id="4" name="Slide Number Placeholder 3"/>
          <p:cNvSpPr>
            <a:spLocks noGrp="1"/>
          </p:cNvSpPr>
          <p:nvPr>
            <p:ph type="sldNum" sz="quarter" idx="11"/>
          </p:nvPr>
        </p:nvSpPr>
        <p:spPr/>
        <p:txBody>
          <a:bodyPr/>
          <a:lstStyle/>
          <a:p>
            <a:pPr>
              <a:defRPr/>
            </a:pPr>
            <a:fld id="{314AEBB1-CDF9-425B-A721-DF5E7C1F24D4}" type="slidenum">
              <a:rPr lang="en-GB" smtClean="0"/>
              <a:pPr>
                <a:defRPr/>
              </a:pPr>
              <a:t>9</a:t>
            </a:fld>
            <a:endParaRPr lang="en-GB"/>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Oriel</Template>
  <TotalTime>518</TotalTime>
  <Words>1489</Words>
  <Application>Microsoft Office PowerPoint</Application>
  <PresentationFormat>On-screen Show (4:3)</PresentationFormat>
  <Paragraphs>142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Offshore Oil and Gas Policy: Tax, Infrastructure and the Challenge of the Maturing Province </vt:lpstr>
      <vt:lpstr>Constitutional options</vt:lpstr>
      <vt:lpstr>Overview of Current Oil and Gas Tax Law (1)</vt:lpstr>
      <vt:lpstr>Overview of Current Oil and Gas Tax Law (2)</vt:lpstr>
      <vt:lpstr>Oil and Gas Taxation</vt:lpstr>
      <vt:lpstr>Can a Scottish share be readily identified?</vt:lpstr>
      <vt:lpstr>How much money are we talking about?</vt:lpstr>
      <vt:lpstr>Risks and Challenges (1)</vt:lpstr>
      <vt:lpstr>Risks and Challenges (2)</vt:lpstr>
      <vt:lpstr>Mitigating Risks and Addressing Challenges (1)</vt:lpstr>
      <vt:lpstr>Mitigating Risks and Addressing Challenges (2)</vt:lpstr>
      <vt:lpstr>OTHER KEY AREAS OF INTEREST FOR POLICY</vt:lpstr>
      <vt:lpstr>Oil Fund</vt:lpstr>
      <vt:lpstr>ACCESS TO INFRASTRUCTURE</vt:lpstr>
      <vt:lpstr>ACCESS TO INFRASTRUCTURE</vt:lpstr>
      <vt:lpstr>HOW IS THE BALANCE STRUCK?</vt:lpstr>
      <vt:lpstr>ACCESS TO INFRASTRUCTURE: CHRONOLOGY (1)</vt:lpstr>
      <vt:lpstr>ACCESS TO INFRASTRUCTURE: CHRONOLOGY (2)</vt:lpstr>
      <vt:lpstr>ACCESS TO INFRASTRUCTURE: CHRONOLOGY (3)</vt:lpstr>
    </vt:vector>
  </TitlesOfParts>
  <Company>University of Aberdeen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Emre Üşenmez</dc:creator>
  <cp:lastModifiedBy>Gordon</cp:lastModifiedBy>
  <cp:revision>42</cp:revision>
  <dcterms:created xsi:type="dcterms:W3CDTF">2010-06-25T13:36:01Z</dcterms:created>
  <dcterms:modified xsi:type="dcterms:W3CDTF">2013-01-23T11:42:19Z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2093179088</vt:i4>
  </property>
  <property fmtid="{D5CDD505-2E9C-101B-9397-08002B2CF9AE}" pid="3" name="_NewReviewCycle">
    <vt:lpwstr/>
  </property>
  <property fmtid="{D5CDD505-2E9C-101B-9397-08002B2CF9AE}" pid="4" name="_EmailSubject">
    <vt:lpwstr>Friday's seminar</vt:lpwstr>
  </property>
  <property fmtid="{D5CDD505-2E9C-101B-9397-08002B2CF9AE}" pid="5" name="_AuthorEmail">
    <vt:lpwstr>g.w.gordon@abdn.ac.uk</vt:lpwstr>
  </property>
  <property fmtid="{D5CDD505-2E9C-101B-9397-08002B2CF9AE}" pid="6" name="_AuthorEmailDisplayName">
    <vt:lpwstr>Gordon, Greg W.</vt:lpwstr>
  </property>
</Properties>
</file>